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329" r:id="rId2"/>
    <p:sldId id="310" r:id="rId3"/>
    <p:sldId id="384" r:id="rId4"/>
    <p:sldId id="323" r:id="rId5"/>
    <p:sldId id="324" r:id="rId6"/>
    <p:sldId id="327" r:id="rId7"/>
    <p:sldId id="328" r:id="rId8"/>
    <p:sldId id="332" r:id="rId9"/>
    <p:sldId id="330" r:id="rId10"/>
    <p:sldId id="331" r:id="rId11"/>
    <p:sldId id="322" r:id="rId12"/>
    <p:sldId id="284" r:id="rId13"/>
    <p:sldId id="383" r:id="rId14"/>
    <p:sldId id="433" r:id="rId15"/>
    <p:sldId id="416" r:id="rId16"/>
    <p:sldId id="287" r:id="rId17"/>
    <p:sldId id="421" r:id="rId18"/>
    <p:sldId id="307" r:id="rId19"/>
    <p:sldId id="288" r:id="rId20"/>
    <p:sldId id="261" r:id="rId21"/>
    <p:sldId id="388" r:id="rId22"/>
    <p:sldId id="38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427" r:id="rId31"/>
    <p:sldId id="397" r:id="rId32"/>
    <p:sldId id="398" r:id="rId33"/>
    <p:sldId id="399" r:id="rId34"/>
    <p:sldId id="400" r:id="rId35"/>
    <p:sldId id="401" r:id="rId36"/>
    <p:sldId id="402" r:id="rId37"/>
    <p:sldId id="403" r:id="rId38"/>
    <p:sldId id="404" r:id="rId39"/>
    <p:sldId id="405" r:id="rId40"/>
    <p:sldId id="406" r:id="rId41"/>
    <p:sldId id="407" r:id="rId42"/>
    <p:sldId id="409" r:id="rId43"/>
    <p:sldId id="428" r:id="rId44"/>
    <p:sldId id="411" r:id="rId45"/>
    <p:sldId id="412" r:id="rId46"/>
    <p:sldId id="417" r:id="rId47"/>
    <p:sldId id="430" r:id="rId48"/>
    <p:sldId id="429" r:id="rId49"/>
    <p:sldId id="424" r:id="rId50"/>
    <p:sldId id="425" r:id="rId51"/>
    <p:sldId id="426" r:id="rId52"/>
    <p:sldId id="308" r:id="rId53"/>
    <p:sldId id="414" r:id="rId54"/>
    <p:sldId id="290" r:id="rId55"/>
    <p:sldId id="357" r:id="rId56"/>
    <p:sldId id="358" r:id="rId57"/>
    <p:sldId id="359" r:id="rId58"/>
    <p:sldId id="385" r:id="rId59"/>
    <p:sldId id="379" r:id="rId60"/>
    <p:sldId id="360" r:id="rId61"/>
    <p:sldId id="361" r:id="rId62"/>
    <p:sldId id="362" r:id="rId63"/>
    <p:sldId id="363" r:id="rId64"/>
    <p:sldId id="364" r:id="rId65"/>
    <p:sldId id="432" r:id="rId66"/>
    <p:sldId id="367" r:id="rId67"/>
    <p:sldId id="368" r:id="rId68"/>
    <p:sldId id="369" r:id="rId69"/>
    <p:sldId id="370" r:id="rId70"/>
    <p:sldId id="419" r:id="rId71"/>
    <p:sldId id="431" r:id="rId72"/>
    <p:sldId id="372" r:id="rId73"/>
    <p:sldId id="373" r:id="rId74"/>
    <p:sldId id="374" r:id="rId75"/>
    <p:sldId id="375" r:id="rId76"/>
    <p:sldId id="376" r:id="rId77"/>
    <p:sldId id="378" r:id="rId78"/>
    <p:sldId id="423" r:id="rId79"/>
    <p:sldId id="415" r:id="rId80"/>
    <p:sldId id="434" r:id="rId8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uglas Wu" initials="DW" lastIdx="1" clrIdx="0">
    <p:extLst>
      <p:ext uri="{19B8F6BF-5375-455C-9EA6-DF929625EA0E}">
        <p15:presenceInfo xmlns:p15="http://schemas.microsoft.com/office/powerpoint/2012/main" userId="edf1ce4766bdb3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F68E1-F52D-469F-8DA6-BAF9E107A617}" type="datetimeFigureOut">
              <a:rPr lang="zh-TW" altLang="en-US" smtClean="0"/>
              <a:t>2014/7/17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A0A92-F2E6-467C-9F04-99E852A6A3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744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自我介紹 介紹助教 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A0A92-F2E6-467C-9F04-99E852A6A37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418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4C7D-5F6A-4527-8598-6DB8087C19B1}" type="datetimeFigureOut">
              <a:rPr lang="zh-TW" altLang="en-US" smtClean="0"/>
              <a:t>2014/7/17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D16C-F26D-4736-8BF5-B3EC49C5BF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0496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4C7D-5F6A-4527-8598-6DB8087C19B1}" type="datetimeFigureOut">
              <a:rPr lang="zh-TW" altLang="en-US" smtClean="0"/>
              <a:t>2014/7/17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D16C-F26D-4736-8BF5-B3EC49C5BF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9769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4C7D-5F6A-4527-8598-6DB8087C19B1}" type="datetimeFigureOut">
              <a:rPr lang="zh-TW" altLang="en-US" smtClean="0"/>
              <a:t>2014/7/17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D16C-F26D-4736-8BF5-B3EC49C5BF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99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4C7D-5F6A-4527-8598-6DB8087C19B1}" type="datetimeFigureOut">
              <a:rPr lang="zh-TW" altLang="en-US" smtClean="0"/>
              <a:t>2014/7/17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D16C-F26D-4736-8BF5-B3EC49C5BF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9736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4C7D-5F6A-4527-8598-6DB8087C19B1}" type="datetimeFigureOut">
              <a:rPr lang="zh-TW" altLang="en-US" smtClean="0"/>
              <a:t>2014/7/17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D16C-F26D-4736-8BF5-B3EC49C5BF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6227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4C7D-5F6A-4527-8598-6DB8087C19B1}" type="datetimeFigureOut">
              <a:rPr lang="zh-TW" altLang="en-US" smtClean="0"/>
              <a:t>2014/7/17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D16C-F26D-4736-8BF5-B3EC49C5BF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7059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4C7D-5F6A-4527-8598-6DB8087C19B1}" type="datetimeFigureOut">
              <a:rPr lang="zh-TW" altLang="en-US" smtClean="0"/>
              <a:t>2014/7/17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D16C-F26D-4736-8BF5-B3EC49C5BF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5924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4C7D-5F6A-4527-8598-6DB8087C19B1}" type="datetimeFigureOut">
              <a:rPr lang="zh-TW" altLang="en-US" smtClean="0"/>
              <a:t>2014/7/17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D16C-F26D-4736-8BF5-B3EC49C5BF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2814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4C7D-5F6A-4527-8598-6DB8087C19B1}" type="datetimeFigureOut">
              <a:rPr lang="zh-TW" altLang="en-US" smtClean="0"/>
              <a:t>2014/7/17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D16C-F26D-4736-8BF5-B3EC49C5BF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9337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4C7D-5F6A-4527-8598-6DB8087C19B1}" type="datetimeFigureOut">
              <a:rPr lang="zh-TW" altLang="en-US" smtClean="0"/>
              <a:t>2014/7/17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D16C-F26D-4736-8BF5-B3EC49C5BF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8828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4C7D-5F6A-4527-8598-6DB8087C19B1}" type="datetimeFigureOut">
              <a:rPr lang="zh-TW" altLang="en-US" smtClean="0"/>
              <a:t>2014/7/17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D16C-F26D-4736-8BF5-B3EC49C5BF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5586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54C7D-5F6A-4527-8598-6DB8087C19B1}" type="datetimeFigureOut">
              <a:rPr lang="zh-TW" altLang="en-US" smtClean="0"/>
              <a:t>2014/7/17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DD16C-F26D-4736-8BF5-B3EC49C5BF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9601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Rain.mp4" TargetMode="External"/><Relationship Id="rId2" Type="http://schemas.openxmlformats.org/officeDocument/2006/relationships/hyperlink" Target="Universe_Creator.mp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snakeGame/snake_processing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draw_line/draw_line.pd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recursive_tree/recursive_tree.pde" TargetMode="External"/><Relationship Id="rId4" Type="http://schemas.openxmlformats.org/officeDocument/2006/relationships/hyperlink" Target="saturn/saturn.pde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solar_system_simplified/solar_system_simplified.pde" TargetMode="Externa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solar_system_fillInTheBlank_v3_0/solar_system_fillInTheBlank_v3_0.pde" TargetMode="Externa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sketchpad.cc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processingjs.org/reference/" TargetMode="External"/><Relationship Id="rId2" Type="http://schemas.openxmlformats.org/officeDocument/2006/relationships/hyperlink" Target="https://www.processing.org/example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59992" y="52800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endParaRPr lang="zh-TW" alt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7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繽</a:t>
            </a:r>
            <a:r>
              <a:rPr lang="zh-TW" altLang="en-US" sz="72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紛 </a:t>
            </a: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 </a:t>
            </a:r>
            <a:r>
              <a:rPr lang="zh-TW" altLang="en-US" sz="6600" b="1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</a:t>
            </a:r>
            <a:r>
              <a:rPr lang="zh-TW" altLang="en-US" sz="6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 </a:t>
            </a: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體驗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124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67" y="686130"/>
            <a:ext cx="7251176" cy="52354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" name="肘形接點 3"/>
          <p:cNvCxnSpPr/>
          <p:nvPr/>
        </p:nvCxnSpPr>
        <p:spPr>
          <a:xfrm rot="10800000" flipV="1">
            <a:off x="1997432" y="1722701"/>
            <a:ext cx="1774640" cy="161926"/>
          </a:xfrm>
          <a:prstGeom prst="bentConnector3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肘形接點 5"/>
          <p:cNvCxnSpPr/>
          <p:nvPr/>
        </p:nvCxnSpPr>
        <p:spPr>
          <a:xfrm rot="10800000">
            <a:off x="8368753" y="1521352"/>
            <a:ext cx="1609725" cy="363274"/>
          </a:xfrm>
          <a:prstGeom prst="bentConnector3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42875" y="1618997"/>
            <a:ext cx="20889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Casey </a:t>
            </a:r>
            <a:r>
              <a:rPr lang="en-US" altLang="zh-TW" sz="2800" dirty="0" err="1" smtClean="0"/>
              <a:t>Reas</a:t>
            </a:r>
            <a:endParaRPr lang="en-US" altLang="zh-TW" sz="2800" dirty="0" smtClean="0"/>
          </a:p>
          <a:p>
            <a:r>
              <a:rPr lang="en-US" altLang="zh-TW" dirty="0"/>
              <a:t>Born year: </a:t>
            </a:r>
            <a:r>
              <a:rPr lang="en-US" altLang="zh-TW" dirty="0" err="1"/>
              <a:t>Unkown</a:t>
            </a:r>
            <a:endParaRPr lang="en-US" altLang="zh-TW" dirty="0"/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Excellent computer programmer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8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0109010" y="1623017"/>
            <a:ext cx="20829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Ben Fry</a:t>
            </a:r>
          </a:p>
          <a:p>
            <a:r>
              <a:rPr lang="en-US" altLang="zh-TW" dirty="0" smtClean="0"/>
              <a:t>Born year: 1975</a:t>
            </a: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Excellent computer programmer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954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142" y="2111381"/>
            <a:ext cx="3954658" cy="3954658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790575" y="100330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5400" b="1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Processing!!</a:t>
            </a:r>
            <a:endParaRPr lang="zh-TW" altLang="en-US" sz="5400" b="1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STXihei" panose="02010600040101010101" pitchFamily="2" charset="-122"/>
              <a:cs typeface="Tahoma" panose="020B0604030504040204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372475" y="4705333"/>
            <a:ext cx="3609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Born year: 2001</a:t>
            </a:r>
          </a:p>
          <a:p>
            <a:r>
              <a:rPr lang="en-US" altLang="zh-TW" sz="2400" dirty="0" smtClean="0"/>
              <a:t>Awesome programming language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4128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Processing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簡單易學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繪圖，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時預覽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藝術的媒材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可以做出很酷的東西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6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普瑞人的贈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禮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4400" i="1" dirty="0" smtClean="0">
                <a:solidFill>
                  <a:schemeClr val="accent1">
                    <a:lumMod val="75000"/>
                  </a:schemeClr>
                </a:solidFill>
                <a:hlinkClick r:id="rId2" action="ppaction://hlinkfile"/>
              </a:rPr>
              <a:t>Universe Creator</a:t>
            </a:r>
            <a:endParaRPr lang="en-US" altLang="zh-TW" sz="4400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TW" sz="4400" i="1" dirty="0" smtClean="0">
                <a:solidFill>
                  <a:schemeClr val="accent1">
                    <a:lumMod val="75000"/>
                  </a:schemeClr>
                </a:solidFill>
                <a:hlinkClick r:id="rId3" action="ppaction://hlinkfile"/>
              </a:rPr>
              <a:t>Rain</a:t>
            </a:r>
            <a:endParaRPr lang="en-US" altLang="zh-TW" sz="4400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TW" sz="4400" i="1" dirty="0" smtClean="0">
                <a:solidFill>
                  <a:schemeClr val="accent1">
                    <a:lumMod val="75000"/>
                  </a:schemeClr>
                </a:solidFill>
                <a:hlinkClick r:id="rId4" action="ppaction://hlinkfile"/>
              </a:rPr>
              <a:t>Snake Game</a:t>
            </a:r>
            <a:endParaRPr lang="zh-TW" altLang="en-US" sz="44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82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498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846" y="504667"/>
            <a:ext cx="4346308" cy="4772815"/>
          </a:xfrm>
        </p:spPr>
      </p:pic>
      <p:sp>
        <p:nvSpPr>
          <p:cNvPr id="5" name="文字方塊 4"/>
          <p:cNvSpPr txBox="1"/>
          <p:nvPr/>
        </p:nvSpPr>
        <p:spPr>
          <a:xfrm>
            <a:off x="4593024" y="5563401"/>
            <a:ext cx="34451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教學進行中</a:t>
            </a:r>
            <a:r>
              <a:rPr lang="en-US" altLang="zh-TW" sz="4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9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868" y="854170"/>
            <a:ext cx="7408092" cy="5107718"/>
          </a:xfrm>
        </p:spPr>
      </p:pic>
      <p:grpSp>
        <p:nvGrpSpPr>
          <p:cNvPr id="10" name="群組 9"/>
          <p:cNvGrpSpPr/>
          <p:nvPr/>
        </p:nvGrpSpPr>
        <p:grpSpPr>
          <a:xfrm>
            <a:off x="2299824" y="753817"/>
            <a:ext cx="3680352" cy="754943"/>
            <a:chOff x="2299824" y="753817"/>
            <a:chExt cx="3680352" cy="754943"/>
          </a:xfrm>
        </p:grpSpPr>
        <p:sp>
          <p:nvSpPr>
            <p:cNvPr id="3" name="矩形 2"/>
            <p:cNvSpPr/>
            <p:nvPr/>
          </p:nvSpPr>
          <p:spPr>
            <a:xfrm>
              <a:off x="4133856" y="1297496"/>
              <a:ext cx="1846320" cy="2112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直線單箭頭接點 5"/>
            <p:cNvCxnSpPr/>
            <p:nvPr/>
          </p:nvCxnSpPr>
          <p:spPr>
            <a:xfrm flipH="1" flipV="1">
              <a:off x="3684776" y="1264241"/>
              <a:ext cx="458331" cy="16859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" name="文字方塊 6"/>
            <p:cNvSpPr txBox="1"/>
            <p:nvPr/>
          </p:nvSpPr>
          <p:spPr>
            <a:xfrm>
              <a:off x="2299824" y="753817"/>
              <a:ext cx="15172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工具</a:t>
              </a:r>
              <a:r>
                <a:rPr lang="zh-TW" altLang="en-US" sz="320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列</a:t>
              </a: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2495440" y="1338592"/>
            <a:ext cx="3499250" cy="584775"/>
            <a:chOff x="2477152" y="1338592"/>
            <a:chExt cx="3499250" cy="584775"/>
          </a:xfrm>
        </p:grpSpPr>
        <p:sp>
          <p:nvSpPr>
            <p:cNvPr id="8" name="矩形 7"/>
            <p:cNvSpPr/>
            <p:nvPr/>
          </p:nvSpPr>
          <p:spPr>
            <a:xfrm>
              <a:off x="4079094" y="1532726"/>
              <a:ext cx="1897308" cy="2112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直線單箭頭接點 8"/>
            <p:cNvCxnSpPr/>
            <p:nvPr/>
          </p:nvCxnSpPr>
          <p:spPr>
            <a:xfrm flipH="1" flipV="1">
              <a:off x="3526245" y="1652101"/>
              <a:ext cx="550962" cy="63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/>
            <p:cNvSpPr txBox="1"/>
            <p:nvPr/>
          </p:nvSpPr>
          <p:spPr>
            <a:xfrm>
              <a:off x="2477152" y="1338592"/>
              <a:ext cx="11283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</a:t>
              </a:r>
              <a:r>
                <a:rPr lang="zh-TW" altLang="en-US" sz="320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頁</a:t>
              </a: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051560" y="1717012"/>
            <a:ext cx="10360152" cy="3385339"/>
            <a:chOff x="1051560" y="1717012"/>
            <a:chExt cx="10360152" cy="3385339"/>
          </a:xfrm>
        </p:grpSpPr>
        <p:sp>
          <p:nvSpPr>
            <p:cNvPr id="12" name="矩形 11"/>
            <p:cNvSpPr/>
            <p:nvPr/>
          </p:nvSpPr>
          <p:spPr>
            <a:xfrm>
              <a:off x="4082868" y="1717012"/>
              <a:ext cx="7328844" cy="33853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左大括弧 13"/>
            <p:cNvSpPr/>
            <p:nvPr/>
          </p:nvSpPr>
          <p:spPr>
            <a:xfrm>
              <a:off x="3456432" y="1888136"/>
              <a:ext cx="475488" cy="3138082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051560" y="3205496"/>
              <a:ext cx="23865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文字編輯</a:t>
              </a:r>
              <a:r>
                <a:rPr lang="zh-TW" altLang="en-US" sz="320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器</a:t>
              </a: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1955799" y="4858118"/>
            <a:ext cx="9455913" cy="584775"/>
            <a:chOff x="1955799" y="4858118"/>
            <a:chExt cx="9455913" cy="584775"/>
          </a:xfrm>
        </p:grpSpPr>
        <p:sp>
          <p:nvSpPr>
            <p:cNvPr id="18" name="矩形 17"/>
            <p:cNvSpPr/>
            <p:nvPr/>
          </p:nvSpPr>
          <p:spPr>
            <a:xfrm>
              <a:off x="4101882" y="5102351"/>
              <a:ext cx="7309830" cy="2082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" name="直線單箭頭接點 18"/>
            <p:cNvCxnSpPr/>
            <p:nvPr/>
          </p:nvCxnSpPr>
          <p:spPr>
            <a:xfrm flipH="1">
              <a:off x="3438144" y="5206477"/>
              <a:ext cx="73195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文字方塊 20"/>
            <p:cNvSpPr txBox="1"/>
            <p:nvPr/>
          </p:nvSpPr>
          <p:spPr>
            <a:xfrm>
              <a:off x="1955799" y="4858118"/>
              <a:ext cx="15704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訊息</a:t>
              </a:r>
              <a:r>
                <a:rPr lang="zh-TW" altLang="en-US" sz="320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區</a:t>
              </a:r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2551176" y="5323866"/>
            <a:ext cx="8860535" cy="453356"/>
            <a:chOff x="2551176" y="5323866"/>
            <a:chExt cx="8860535" cy="453356"/>
          </a:xfrm>
        </p:grpSpPr>
        <p:sp>
          <p:nvSpPr>
            <p:cNvPr id="22" name="矩形 21"/>
            <p:cNvSpPr/>
            <p:nvPr/>
          </p:nvSpPr>
          <p:spPr>
            <a:xfrm>
              <a:off x="4092374" y="5323866"/>
              <a:ext cx="7319337" cy="4368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3" name="直線單箭頭接點 22"/>
            <p:cNvCxnSpPr/>
            <p:nvPr/>
          </p:nvCxnSpPr>
          <p:spPr>
            <a:xfrm flipH="1">
              <a:off x="3397359" y="5624053"/>
              <a:ext cx="73195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文字方塊 23"/>
            <p:cNvSpPr txBox="1"/>
            <p:nvPr/>
          </p:nvSpPr>
          <p:spPr>
            <a:xfrm>
              <a:off x="2551176" y="5407890"/>
              <a:ext cx="985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rgbClr val="C00000"/>
                  </a:solidFill>
                </a:rPr>
                <a:t>控制</a:t>
              </a:r>
              <a:r>
                <a:rPr lang="zh-TW" altLang="en-US" dirty="0">
                  <a:solidFill>
                    <a:srgbClr val="C00000"/>
                  </a:solidFill>
                </a:rPr>
                <a:t>台</a:t>
              </a: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1203921" y="5737687"/>
            <a:ext cx="3166306" cy="888717"/>
            <a:chOff x="1203921" y="5737687"/>
            <a:chExt cx="3166306" cy="888717"/>
          </a:xfrm>
        </p:grpSpPr>
        <p:sp>
          <p:nvSpPr>
            <p:cNvPr id="28" name="橢圓 27"/>
            <p:cNvSpPr/>
            <p:nvPr/>
          </p:nvSpPr>
          <p:spPr>
            <a:xfrm>
              <a:off x="4031560" y="5737687"/>
              <a:ext cx="338667" cy="18466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9" name="直線單箭頭接點 28"/>
            <p:cNvCxnSpPr/>
            <p:nvPr/>
          </p:nvCxnSpPr>
          <p:spPr>
            <a:xfrm flipH="1">
              <a:off x="3666253" y="5860180"/>
              <a:ext cx="411753" cy="3178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1203921" y="6041629"/>
              <a:ext cx="24016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游標位置</a:t>
              </a:r>
              <a:r>
                <a:rPr lang="en-US" altLang="zh-TW" sz="3200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3200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行</a:t>
              </a:r>
              <a:r>
                <a:rPr lang="en-US" altLang="zh-TW" sz="3200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3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101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字型、字體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432" y="1341023"/>
            <a:ext cx="4096085" cy="5516977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202" y="365125"/>
            <a:ext cx="677171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0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6221" y="1624644"/>
            <a:ext cx="9624811" cy="2387600"/>
          </a:xfrm>
        </p:spPr>
        <p:txBody>
          <a:bodyPr>
            <a:normAutofit/>
          </a:bodyPr>
          <a:lstStyle/>
          <a:p>
            <a:r>
              <a:rPr lang="zh-TW" alt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學習普瑞人的智慧</a:t>
            </a:r>
            <a:endParaRPr lang="zh-TW" alt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2383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開始畫畫囉 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:”D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899659" y="3024537"/>
            <a:ext cx="6749415" cy="6436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準備你的畫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布</a:t>
            </a: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、畫筆、相關工具</a:t>
            </a:r>
            <a:endParaRPr lang="en-US" altLang="zh-TW" sz="3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914400" y="1908778"/>
            <a:ext cx="3333750" cy="4510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100"/>
              </a:lnSpc>
              <a:buFont typeface="Arial" panose="020B0604020202020204" pitchFamily="34" charset="0"/>
              <a:buNone/>
            </a:pPr>
            <a:r>
              <a:rPr lang="en-US" altLang="zh-TW" sz="3600" b="1" dirty="0" smtClean="0">
                <a:solidFill>
                  <a:schemeClr val="accent5"/>
                </a:solidFill>
              </a:rPr>
              <a:t>void</a:t>
            </a:r>
            <a:r>
              <a:rPr lang="en-US" altLang="zh-TW" sz="3600" b="1" dirty="0" smtClean="0">
                <a:solidFill>
                  <a:schemeClr val="accent1">
                    <a:lumMod val="75000"/>
                  </a:schemeClr>
                </a:solidFill>
              </a:rPr>
              <a:t> setup</a:t>
            </a:r>
            <a:r>
              <a:rPr lang="en-US" altLang="zh-TW" sz="3600" b="1" dirty="0" smtClean="0"/>
              <a:t>()</a:t>
            </a:r>
          </a:p>
          <a:p>
            <a:pPr marL="0" indent="0">
              <a:lnSpc>
                <a:spcPts val="3100"/>
              </a:lnSpc>
              <a:buFont typeface="Arial" panose="020B0604020202020204" pitchFamily="34" charset="0"/>
              <a:buNone/>
            </a:pPr>
            <a:r>
              <a:rPr lang="en-US" altLang="zh-TW" sz="3600" b="1" dirty="0" smtClean="0"/>
              <a:t>{</a:t>
            </a:r>
          </a:p>
          <a:p>
            <a:pPr marL="0" indent="0">
              <a:lnSpc>
                <a:spcPts val="3100"/>
              </a:lnSpc>
              <a:buFont typeface="Arial" panose="020B0604020202020204" pitchFamily="34" charset="0"/>
              <a:buNone/>
            </a:pPr>
            <a:r>
              <a:rPr lang="zh-TW" altLang="en-US" sz="3600" b="1" i="1" dirty="0" smtClean="0">
                <a:solidFill>
                  <a:schemeClr val="bg1">
                    <a:lumMod val="75000"/>
                  </a:schemeClr>
                </a:solidFill>
              </a:rPr>
              <a:t>    </a:t>
            </a:r>
            <a:r>
              <a:rPr lang="en-US" altLang="zh-TW" sz="3600" b="1" i="1" dirty="0" smtClean="0">
                <a:solidFill>
                  <a:schemeClr val="bg1">
                    <a:lumMod val="75000"/>
                  </a:schemeClr>
                </a:solidFill>
              </a:rPr>
              <a:t>//</a:t>
            </a:r>
            <a:r>
              <a:rPr lang="zh-TW" altLang="en-US" sz="3600" b="1" i="1" dirty="0" smtClean="0">
                <a:solidFill>
                  <a:schemeClr val="bg1">
                    <a:lumMod val="75000"/>
                  </a:schemeClr>
                </a:solidFill>
              </a:rPr>
              <a:t>內容</a:t>
            </a:r>
            <a:r>
              <a:rPr lang="en-US" altLang="zh-TW" sz="3600" b="1" i="1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</a:p>
          <a:p>
            <a:pPr marL="0" indent="0">
              <a:lnSpc>
                <a:spcPts val="3100"/>
              </a:lnSpc>
              <a:buFont typeface="Arial" panose="020B0604020202020204" pitchFamily="34" charset="0"/>
              <a:buNone/>
            </a:pPr>
            <a:r>
              <a:rPr lang="en-US" altLang="zh-TW" sz="3600" b="1" dirty="0" smtClean="0"/>
              <a:t>}</a:t>
            </a:r>
            <a:endParaRPr lang="en-US" altLang="zh-TW" sz="3200" dirty="0" smtClean="0"/>
          </a:p>
          <a:p>
            <a:pPr marL="0" indent="0">
              <a:lnSpc>
                <a:spcPts val="3100"/>
              </a:lnSpc>
              <a:buFont typeface="Arial" panose="020B0604020202020204" pitchFamily="34" charset="0"/>
              <a:buNone/>
            </a:pPr>
            <a:r>
              <a:rPr lang="en-US" altLang="zh-TW" sz="3600" b="1" dirty="0" smtClean="0">
                <a:solidFill>
                  <a:schemeClr val="accent5"/>
                </a:solidFill>
              </a:rPr>
              <a:t>void</a:t>
            </a:r>
            <a:r>
              <a:rPr lang="en-US" altLang="zh-TW" sz="36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TW" sz="3600" b="1" dirty="0" smtClean="0">
                <a:solidFill>
                  <a:schemeClr val="accent1">
                    <a:lumMod val="75000"/>
                  </a:schemeClr>
                </a:solidFill>
              </a:rPr>
              <a:t>draw</a:t>
            </a:r>
            <a:r>
              <a:rPr lang="en-US" altLang="zh-TW" sz="3600" b="1" dirty="0" smtClean="0"/>
              <a:t>()</a:t>
            </a:r>
          </a:p>
          <a:p>
            <a:pPr marL="0" indent="0">
              <a:lnSpc>
                <a:spcPts val="3100"/>
              </a:lnSpc>
              <a:buFont typeface="Arial" panose="020B0604020202020204" pitchFamily="34" charset="0"/>
              <a:buNone/>
            </a:pPr>
            <a:r>
              <a:rPr lang="en-US" altLang="zh-TW" sz="3600" b="1" dirty="0" smtClean="0"/>
              <a:t>{</a:t>
            </a:r>
          </a:p>
          <a:p>
            <a:pPr marL="0" indent="0">
              <a:lnSpc>
                <a:spcPts val="3100"/>
              </a:lnSpc>
              <a:buFont typeface="Arial" panose="020B0604020202020204" pitchFamily="34" charset="0"/>
              <a:buNone/>
            </a:pPr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TW" altLang="en-US" sz="3600" b="1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en-US" altLang="zh-TW" sz="3600" b="1" i="1" dirty="0" smtClean="0">
                <a:solidFill>
                  <a:schemeClr val="bg1">
                    <a:lumMod val="75000"/>
                  </a:schemeClr>
                </a:solidFill>
              </a:rPr>
              <a:t>//</a:t>
            </a:r>
            <a:r>
              <a:rPr lang="zh-TW" altLang="en-US" sz="3600" b="1" i="1" dirty="0" smtClean="0">
                <a:solidFill>
                  <a:schemeClr val="bg1">
                    <a:lumMod val="75000"/>
                  </a:schemeClr>
                </a:solidFill>
              </a:rPr>
              <a:t>內容</a:t>
            </a:r>
            <a:r>
              <a:rPr lang="en-US" altLang="zh-TW" sz="3600" b="1" i="1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</a:p>
          <a:p>
            <a:pPr marL="0" indent="0">
              <a:lnSpc>
                <a:spcPts val="3100"/>
              </a:lnSpc>
              <a:buFont typeface="Arial" panose="020B0604020202020204" pitchFamily="34" charset="0"/>
              <a:buNone/>
            </a:pPr>
            <a:r>
              <a:rPr lang="en-US" altLang="zh-TW" sz="3600" b="1" dirty="0" smtClean="0"/>
              <a:t>}</a:t>
            </a:r>
            <a:r>
              <a:rPr lang="en-US" altLang="zh-TW" sz="3600" b="1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endParaRPr lang="zh-TW" alt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899660" y="5174869"/>
            <a:ext cx="6244590" cy="617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揮灑創意、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無限期繪圖區</a:t>
            </a:r>
            <a:endParaRPr lang="en-US" altLang="zh-TW" sz="3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90191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83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0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畫布要多大？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768476"/>
            <a:ext cx="3686175" cy="46323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TW" sz="3500" b="1" dirty="0">
                <a:solidFill>
                  <a:schemeClr val="accent1">
                    <a:lumMod val="75000"/>
                  </a:schemeClr>
                </a:solidFill>
              </a:rPr>
              <a:t>void setup()</a:t>
            </a:r>
          </a:p>
          <a:p>
            <a:pPr marL="0" indent="0">
              <a:buNone/>
            </a:pPr>
            <a:r>
              <a:rPr lang="en-US" altLang="zh-TW" sz="3500" b="1" dirty="0">
                <a:solidFill>
                  <a:schemeClr val="accent1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zh-TW" altLang="en-US" sz="3500" b="1" i="1" dirty="0">
                <a:solidFill>
                  <a:schemeClr val="bg1">
                    <a:lumMod val="75000"/>
                  </a:schemeClr>
                </a:solidFill>
              </a:rPr>
              <a:t>    </a:t>
            </a:r>
            <a:r>
              <a:rPr lang="en-US" altLang="zh-TW" sz="3500" b="1" dirty="0" smtClean="0">
                <a:solidFill>
                  <a:schemeClr val="tx2"/>
                </a:solidFill>
              </a:rPr>
              <a:t>size(</a:t>
            </a:r>
            <a:r>
              <a:rPr lang="en-US" altLang="zh-TW" sz="3500" i="1" dirty="0" smtClean="0">
                <a:solidFill>
                  <a:schemeClr val="tx2"/>
                </a:solidFill>
              </a:rPr>
              <a:t>width</a:t>
            </a:r>
            <a:r>
              <a:rPr lang="en-US" altLang="zh-TW" sz="3500" b="1" dirty="0" smtClean="0">
                <a:solidFill>
                  <a:schemeClr val="tx2"/>
                </a:solidFill>
              </a:rPr>
              <a:t>, </a:t>
            </a:r>
            <a:r>
              <a:rPr lang="en-US" altLang="zh-TW" sz="3500" i="1" dirty="0" smtClean="0">
                <a:solidFill>
                  <a:schemeClr val="tx2"/>
                </a:solidFill>
              </a:rPr>
              <a:t>height</a:t>
            </a:r>
            <a:r>
              <a:rPr lang="en-US" altLang="zh-TW" sz="3500" b="1" dirty="0" smtClean="0">
                <a:solidFill>
                  <a:schemeClr val="tx2"/>
                </a:solidFill>
              </a:rPr>
              <a:t>);</a:t>
            </a:r>
            <a:endParaRPr lang="en-US" altLang="zh-TW" sz="35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zh-TW" sz="3500" b="1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en-US" altLang="zh-TW" sz="3500" dirty="0"/>
          </a:p>
          <a:p>
            <a:pPr>
              <a:spcBef>
                <a:spcPts val="1800"/>
              </a:spcBef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width: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寬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橫向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spcBef>
                <a:spcPts val="1800"/>
              </a:spcBef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height: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縱向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spcBef>
                <a:spcPts val="1800"/>
              </a:spcBef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最後加上分號，代表敘述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結束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4747908" y="1339848"/>
            <a:ext cx="7192883" cy="4425092"/>
            <a:chOff x="4747908" y="1444623"/>
            <a:chExt cx="7192883" cy="442509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7908" y="1444623"/>
              <a:ext cx="7192883" cy="4225929"/>
            </a:xfrm>
            <a:prstGeom prst="rect">
              <a:avLst/>
            </a:prstGeom>
          </p:spPr>
        </p:pic>
        <p:sp>
          <p:nvSpPr>
            <p:cNvPr id="7" name="右大括弧 6"/>
            <p:cNvSpPr/>
            <p:nvPr/>
          </p:nvSpPr>
          <p:spPr>
            <a:xfrm>
              <a:off x="7469635" y="2423319"/>
              <a:ext cx="207515" cy="2505076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198837" y="3348801"/>
              <a:ext cx="652329" cy="4389500"/>
            </a:xfrm>
            <a:prstGeom prst="rect">
              <a:avLst/>
            </a:prstGeom>
          </p:spPr>
        </p:pic>
      </p:grpSp>
      <p:sp>
        <p:nvSpPr>
          <p:cNvPr id="13" name="文字方塊 12"/>
          <p:cNvSpPr txBox="1"/>
          <p:nvPr/>
        </p:nvSpPr>
        <p:spPr>
          <a:xfrm>
            <a:off x="7991924" y="3340249"/>
            <a:ext cx="1714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C00000"/>
                </a:solidFill>
              </a:rPr>
              <a:t>300 </a:t>
            </a:r>
            <a:r>
              <a:rPr lang="en-US" altLang="zh-TW" sz="2400" b="1" dirty="0" err="1" smtClean="0">
                <a:solidFill>
                  <a:srgbClr val="C00000"/>
                </a:solidFill>
              </a:rPr>
              <a:t>px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848949" y="5764941"/>
            <a:ext cx="1714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</a:rPr>
              <a:t>5</a:t>
            </a:r>
            <a:r>
              <a:rPr lang="en-US" altLang="zh-TW" sz="2400" b="1" dirty="0" smtClean="0">
                <a:solidFill>
                  <a:srgbClr val="C00000"/>
                </a:solidFill>
              </a:rPr>
              <a:t>00 </a:t>
            </a:r>
            <a:r>
              <a:rPr lang="en-US" altLang="zh-TW" sz="2400" b="1" dirty="0" err="1" smtClean="0">
                <a:solidFill>
                  <a:srgbClr val="C00000"/>
                </a:solidFill>
              </a:rPr>
              <a:t>px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74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畫布要多大？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768476"/>
            <a:ext cx="3686175" cy="46323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TW" sz="3500" b="1" dirty="0">
                <a:solidFill>
                  <a:schemeClr val="accent1">
                    <a:lumMod val="75000"/>
                  </a:schemeClr>
                </a:solidFill>
              </a:rPr>
              <a:t>void setup()</a:t>
            </a:r>
          </a:p>
          <a:p>
            <a:pPr marL="0" indent="0">
              <a:buNone/>
            </a:pPr>
            <a:r>
              <a:rPr lang="en-US" altLang="zh-TW" sz="3500" b="1" dirty="0">
                <a:solidFill>
                  <a:schemeClr val="accent1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zh-TW" altLang="en-US" sz="3500" b="1" i="1" dirty="0">
                <a:solidFill>
                  <a:schemeClr val="bg1">
                    <a:lumMod val="75000"/>
                  </a:schemeClr>
                </a:solidFill>
              </a:rPr>
              <a:t>    </a:t>
            </a:r>
            <a:r>
              <a:rPr lang="en-US" altLang="zh-TW" sz="3500" b="1" dirty="0" smtClean="0">
                <a:solidFill>
                  <a:schemeClr val="tx2"/>
                </a:solidFill>
              </a:rPr>
              <a:t>size(</a:t>
            </a:r>
            <a:r>
              <a:rPr lang="en-US" altLang="zh-TW" sz="3500" i="1" dirty="0" smtClean="0">
                <a:solidFill>
                  <a:schemeClr val="tx2"/>
                </a:solidFill>
              </a:rPr>
              <a:t>width</a:t>
            </a:r>
            <a:r>
              <a:rPr lang="en-US" altLang="zh-TW" sz="3500" b="1" dirty="0" smtClean="0">
                <a:solidFill>
                  <a:schemeClr val="tx2"/>
                </a:solidFill>
              </a:rPr>
              <a:t>, </a:t>
            </a:r>
            <a:r>
              <a:rPr lang="en-US" altLang="zh-TW" sz="3500" i="1" dirty="0" smtClean="0">
                <a:solidFill>
                  <a:schemeClr val="tx2"/>
                </a:solidFill>
              </a:rPr>
              <a:t>height</a:t>
            </a:r>
            <a:r>
              <a:rPr lang="en-US" altLang="zh-TW" sz="3500" b="1" dirty="0" smtClean="0">
                <a:solidFill>
                  <a:schemeClr val="tx2"/>
                </a:solidFill>
              </a:rPr>
              <a:t>);</a:t>
            </a:r>
            <a:endParaRPr lang="en-US" altLang="zh-TW" sz="35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zh-TW" sz="3500" b="1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en-US" altLang="zh-TW" sz="3500" dirty="0"/>
          </a:p>
          <a:p>
            <a:pPr>
              <a:spcBef>
                <a:spcPts val="1800"/>
              </a:spcBef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width: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寬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橫向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spcBef>
                <a:spcPts val="1800"/>
              </a:spcBef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height: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縱向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spcBef>
                <a:spcPts val="1800"/>
              </a:spcBef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最後加上分號，代表敘述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結束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4747908" y="1339848"/>
            <a:ext cx="7192883" cy="4425092"/>
            <a:chOff x="4747908" y="1444623"/>
            <a:chExt cx="7192883" cy="442509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7908" y="1444623"/>
              <a:ext cx="7192883" cy="4225929"/>
            </a:xfrm>
            <a:prstGeom prst="rect">
              <a:avLst/>
            </a:prstGeom>
          </p:spPr>
        </p:pic>
        <p:sp>
          <p:nvSpPr>
            <p:cNvPr id="7" name="右大括弧 6"/>
            <p:cNvSpPr/>
            <p:nvPr/>
          </p:nvSpPr>
          <p:spPr>
            <a:xfrm>
              <a:off x="7469635" y="2423319"/>
              <a:ext cx="207515" cy="2505076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198837" y="3348801"/>
              <a:ext cx="652329" cy="4389500"/>
            </a:xfrm>
            <a:prstGeom prst="rect">
              <a:avLst/>
            </a:prstGeom>
          </p:spPr>
        </p:pic>
      </p:grpSp>
      <p:sp>
        <p:nvSpPr>
          <p:cNvPr id="13" name="文字方塊 12"/>
          <p:cNvSpPr txBox="1"/>
          <p:nvPr/>
        </p:nvSpPr>
        <p:spPr>
          <a:xfrm>
            <a:off x="7991924" y="3340249"/>
            <a:ext cx="1714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C00000"/>
                </a:solidFill>
              </a:rPr>
              <a:t>300 </a:t>
            </a:r>
            <a:r>
              <a:rPr lang="en-US" altLang="zh-TW" sz="2400" b="1" dirty="0" err="1" smtClean="0">
                <a:solidFill>
                  <a:srgbClr val="C00000"/>
                </a:solidFill>
              </a:rPr>
              <a:t>px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848949" y="5764941"/>
            <a:ext cx="1714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</a:rPr>
              <a:t>5</a:t>
            </a:r>
            <a:r>
              <a:rPr lang="en-US" altLang="zh-TW" sz="2400" b="1" dirty="0" smtClean="0">
                <a:solidFill>
                  <a:srgbClr val="C00000"/>
                </a:solidFill>
              </a:rPr>
              <a:t>00 </a:t>
            </a:r>
            <a:r>
              <a:rPr lang="en-US" altLang="zh-TW" sz="2400" b="1" dirty="0" err="1" smtClean="0">
                <a:solidFill>
                  <a:srgbClr val="C00000"/>
                </a:solidFill>
              </a:rPr>
              <a:t>px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734312" y="2071622"/>
            <a:ext cx="8723376" cy="32316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altLang="zh-TW" sz="4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指令架構：</a:t>
            </a:r>
            <a:endParaRPr lang="en-US" altLang="zh-TW" sz="4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60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名稱 </a:t>
            </a:r>
            <a:r>
              <a:rPr lang="en-US" altLang="zh-TW" sz="60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60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數值</a:t>
            </a:r>
            <a:r>
              <a:rPr lang="en-US" altLang="zh-TW" sz="60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1, </a:t>
            </a:r>
            <a:r>
              <a:rPr lang="zh-TW" altLang="en-US" sz="60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數值</a:t>
            </a:r>
            <a:r>
              <a:rPr lang="en-US" altLang="zh-TW" sz="60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2, …);</a:t>
            </a:r>
          </a:p>
          <a:p>
            <a:endParaRPr lang="en-US" altLang="zh-TW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2388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畫布要多大？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768476"/>
            <a:ext cx="3686175" cy="46323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TW" sz="3500" b="1" dirty="0">
                <a:solidFill>
                  <a:schemeClr val="accent1">
                    <a:lumMod val="75000"/>
                  </a:schemeClr>
                </a:solidFill>
              </a:rPr>
              <a:t>void setup()</a:t>
            </a:r>
          </a:p>
          <a:p>
            <a:pPr marL="0" indent="0">
              <a:buNone/>
            </a:pPr>
            <a:r>
              <a:rPr lang="en-US" altLang="zh-TW" sz="3500" b="1" dirty="0">
                <a:solidFill>
                  <a:schemeClr val="accent1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zh-TW" altLang="en-US" sz="3500" b="1" i="1" dirty="0">
                <a:solidFill>
                  <a:schemeClr val="bg1">
                    <a:lumMod val="75000"/>
                  </a:schemeClr>
                </a:solidFill>
              </a:rPr>
              <a:t>    </a:t>
            </a:r>
            <a:r>
              <a:rPr lang="en-US" altLang="zh-TW" sz="3500" b="1" dirty="0" smtClean="0">
                <a:solidFill>
                  <a:schemeClr val="tx2"/>
                </a:solidFill>
              </a:rPr>
              <a:t>size(</a:t>
            </a:r>
            <a:r>
              <a:rPr lang="en-US" altLang="zh-TW" sz="3500" i="1" dirty="0" smtClean="0">
                <a:solidFill>
                  <a:schemeClr val="tx2"/>
                </a:solidFill>
              </a:rPr>
              <a:t>width</a:t>
            </a:r>
            <a:r>
              <a:rPr lang="en-US" altLang="zh-TW" sz="3500" b="1" dirty="0" smtClean="0">
                <a:solidFill>
                  <a:schemeClr val="tx2"/>
                </a:solidFill>
              </a:rPr>
              <a:t>, </a:t>
            </a:r>
            <a:r>
              <a:rPr lang="en-US" altLang="zh-TW" sz="3500" i="1" dirty="0" smtClean="0">
                <a:solidFill>
                  <a:schemeClr val="tx2"/>
                </a:solidFill>
              </a:rPr>
              <a:t>height</a:t>
            </a:r>
            <a:r>
              <a:rPr lang="en-US" altLang="zh-TW" sz="3500" b="1" dirty="0" smtClean="0">
                <a:solidFill>
                  <a:schemeClr val="tx2"/>
                </a:solidFill>
              </a:rPr>
              <a:t>);</a:t>
            </a:r>
            <a:endParaRPr lang="en-US" altLang="zh-TW" sz="35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zh-TW" sz="3500" b="1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en-US" altLang="zh-TW" sz="3500" dirty="0"/>
          </a:p>
          <a:p>
            <a:pPr>
              <a:spcBef>
                <a:spcPts val="1800"/>
              </a:spcBef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width: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寬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橫向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spcBef>
                <a:spcPts val="1800"/>
              </a:spcBef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height: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縱向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spcBef>
                <a:spcPts val="1800"/>
              </a:spcBef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最後加上分號，代表敘述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結束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4747908" y="1339848"/>
            <a:ext cx="7192883" cy="4425092"/>
            <a:chOff x="4747908" y="1444623"/>
            <a:chExt cx="7192883" cy="442509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7908" y="1444623"/>
              <a:ext cx="7192883" cy="4225929"/>
            </a:xfrm>
            <a:prstGeom prst="rect">
              <a:avLst/>
            </a:prstGeom>
          </p:spPr>
        </p:pic>
        <p:sp>
          <p:nvSpPr>
            <p:cNvPr id="7" name="右大括弧 6"/>
            <p:cNvSpPr/>
            <p:nvPr/>
          </p:nvSpPr>
          <p:spPr>
            <a:xfrm>
              <a:off x="7469635" y="2423319"/>
              <a:ext cx="207515" cy="2505076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198837" y="3348801"/>
              <a:ext cx="652329" cy="4389500"/>
            </a:xfrm>
            <a:prstGeom prst="rect">
              <a:avLst/>
            </a:prstGeom>
          </p:spPr>
        </p:pic>
      </p:grpSp>
      <p:sp>
        <p:nvSpPr>
          <p:cNvPr id="13" name="文字方塊 12"/>
          <p:cNvSpPr txBox="1"/>
          <p:nvPr/>
        </p:nvSpPr>
        <p:spPr>
          <a:xfrm>
            <a:off x="7991924" y="3340249"/>
            <a:ext cx="1714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C00000"/>
                </a:solidFill>
              </a:rPr>
              <a:t>300 </a:t>
            </a:r>
            <a:r>
              <a:rPr lang="en-US" altLang="zh-TW" sz="2400" b="1" dirty="0" err="1" smtClean="0">
                <a:solidFill>
                  <a:srgbClr val="C00000"/>
                </a:solidFill>
              </a:rPr>
              <a:t>px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848949" y="5764941"/>
            <a:ext cx="1714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</a:rPr>
              <a:t>5</a:t>
            </a:r>
            <a:r>
              <a:rPr lang="en-US" altLang="zh-TW" sz="2400" b="1" dirty="0" smtClean="0">
                <a:solidFill>
                  <a:srgbClr val="C00000"/>
                </a:solidFill>
              </a:rPr>
              <a:t>00 </a:t>
            </a:r>
            <a:r>
              <a:rPr lang="en-US" altLang="zh-TW" sz="2400" b="1" dirty="0" err="1" smtClean="0">
                <a:solidFill>
                  <a:srgbClr val="C00000"/>
                </a:solidFill>
              </a:rPr>
              <a:t>px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8559800" y="3441700"/>
            <a:ext cx="1460500" cy="773099"/>
            <a:chOff x="8559800" y="3441700"/>
            <a:chExt cx="1460500" cy="773099"/>
          </a:xfrm>
        </p:grpSpPr>
        <p:sp>
          <p:nvSpPr>
            <p:cNvPr id="4" name="橢圓 3"/>
            <p:cNvSpPr/>
            <p:nvPr/>
          </p:nvSpPr>
          <p:spPr>
            <a:xfrm>
              <a:off x="8559800" y="3441700"/>
              <a:ext cx="419100" cy="347514"/>
            </a:xfrm>
            <a:prstGeom prst="ellipse">
              <a:avLst/>
            </a:prstGeom>
            <a:noFill/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8978900" y="3691579"/>
              <a:ext cx="1041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????</a:t>
              </a:r>
              <a:endParaRPr lang="zh-TW" alt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979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像素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(pixel)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又稱為畫素，是圖像顯示的基本單位！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對電腦螢幕而言是組成要顯示的圖像的每一個小方格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由這些小方格組成，便能成為一張圖形。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Processing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繪圖時的長度單位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572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450" y="597518"/>
            <a:ext cx="6734580" cy="550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9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808" y="596996"/>
            <a:ext cx="6735600" cy="550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9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要畫在哪裡呢？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地方的圖形需要</a:t>
            </a:r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</a:t>
            </a:r>
            <a:endParaRPr lang="en-US" altLang="zh-TW" sz="4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螢幕上的坐標系：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越往右，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越大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越往下，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越大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404" y="1214146"/>
            <a:ext cx="4915586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576" y="296214"/>
            <a:ext cx="5961513" cy="634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6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ellipse</a:t>
            </a:r>
            <a:r>
              <a:rPr lang="zh-TW" altLang="en-US" sz="5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橢圓形</a:t>
            </a:r>
            <a:endParaRPr lang="zh-TW" altLang="en-US" sz="5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690688"/>
            <a:ext cx="1067752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600" b="1" dirty="0">
                <a:solidFill>
                  <a:schemeClr val="accent1">
                    <a:lumMod val="75000"/>
                  </a:schemeClr>
                </a:solidFill>
              </a:rPr>
              <a:t>void </a:t>
            </a:r>
            <a:r>
              <a:rPr lang="en-US" altLang="zh-TW" sz="3600" b="1" dirty="0" smtClean="0">
                <a:solidFill>
                  <a:schemeClr val="accent1">
                    <a:lumMod val="75000"/>
                  </a:schemeClr>
                </a:solidFill>
              </a:rPr>
              <a:t>draw()</a:t>
            </a:r>
          </a:p>
          <a:p>
            <a:pPr marL="0" indent="0">
              <a:buNone/>
            </a:pPr>
            <a:r>
              <a:rPr lang="en-US" altLang="zh-TW" sz="3600" b="1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endParaRPr lang="en-US" altLang="zh-TW" sz="36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sz="3600" b="1" i="1" dirty="0">
                <a:solidFill>
                  <a:schemeClr val="bg1">
                    <a:lumMod val="75000"/>
                  </a:schemeClr>
                </a:solidFill>
              </a:rPr>
              <a:t>    </a:t>
            </a:r>
            <a:r>
              <a:rPr lang="en-US" altLang="zh-TW" sz="3600" b="1" dirty="0" smtClean="0">
                <a:solidFill>
                  <a:schemeClr val="tx2"/>
                </a:solidFill>
              </a:rPr>
              <a:t>ellipse(</a:t>
            </a:r>
            <a:r>
              <a:rPr lang="zh-TW" altLang="en-US" sz="3600" b="1" dirty="0" smtClean="0">
                <a:solidFill>
                  <a:schemeClr val="tx2"/>
                </a:solidFill>
              </a:rPr>
              <a:t>中心點</a:t>
            </a:r>
            <a:r>
              <a:rPr lang="en-US" altLang="zh-TW" sz="3600" b="1" dirty="0" smtClean="0">
                <a:solidFill>
                  <a:schemeClr val="tx2"/>
                </a:solidFill>
              </a:rPr>
              <a:t>x</a:t>
            </a:r>
            <a:r>
              <a:rPr lang="zh-TW" altLang="en-US" sz="3600" b="1" dirty="0" smtClean="0">
                <a:solidFill>
                  <a:schemeClr val="tx2"/>
                </a:solidFill>
              </a:rPr>
              <a:t>座標 </a:t>
            </a:r>
            <a:r>
              <a:rPr lang="en-US" altLang="zh-TW" sz="3600" b="1" dirty="0" smtClean="0">
                <a:solidFill>
                  <a:schemeClr val="tx2"/>
                </a:solidFill>
              </a:rPr>
              <a:t>,</a:t>
            </a:r>
            <a:r>
              <a:rPr lang="zh-TW" altLang="en-US" sz="3600" b="1" dirty="0" smtClean="0">
                <a:solidFill>
                  <a:schemeClr val="tx2"/>
                </a:solidFill>
              </a:rPr>
              <a:t> 中心點</a:t>
            </a:r>
            <a:r>
              <a:rPr lang="en-US" altLang="zh-TW" sz="3600" b="1" dirty="0" smtClean="0">
                <a:solidFill>
                  <a:schemeClr val="tx2"/>
                </a:solidFill>
              </a:rPr>
              <a:t>y</a:t>
            </a:r>
            <a:r>
              <a:rPr lang="zh-TW" altLang="en-US" sz="3600" b="1" dirty="0" smtClean="0">
                <a:solidFill>
                  <a:schemeClr val="tx2"/>
                </a:solidFill>
              </a:rPr>
              <a:t>座標 </a:t>
            </a:r>
            <a:r>
              <a:rPr lang="en-US" altLang="zh-TW" sz="3600" b="1" dirty="0" smtClean="0">
                <a:solidFill>
                  <a:schemeClr val="tx2"/>
                </a:solidFill>
              </a:rPr>
              <a:t>, </a:t>
            </a:r>
            <a:r>
              <a:rPr lang="en-US" altLang="zh-TW" sz="3600" i="1" dirty="0" smtClean="0">
                <a:solidFill>
                  <a:schemeClr val="tx2"/>
                </a:solidFill>
              </a:rPr>
              <a:t>width , height</a:t>
            </a:r>
            <a:r>
              <a:rPr lang="en-US" altLang="zh-TW" sz="3600" b="1" dirty="0">
                <a:solidFill>
                  <a:schemeClr val="tx2"/>
                </a:solidFill>
              </a:rPr>
              <a:t>);</a:t>
            </a:r>
          </a:p>
          <a:p>
            <a:pPr marL="0" indent="0">
              <a:buNone/>
            </a:pPr>
            <a:r>
              <a:rPr lang="en-US" altLang="zh-TW" sz="3600" b="1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對圓來說，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width(height)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就是它的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直徑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對橢圓來說，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width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height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就是它的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橫向長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縱向長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470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154548" y="412128"/>
            <a:ext cx="11829294" cy="5847008"/>
            <a:chOff x="866319" y="803396"/>
            <a:chExt cx="10438416" cy="5159522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319" y="803396"/>
              <a:ext cx="10438416" cy="5159522"/>
            </a:xfrm>
            <a:prstGeom prst="rect">
              <a:avLst/>
            </a:prstGeom>
          </p:spPr>
        </p:pic>
        <p:sp>
          <p:nvSpPr>
            <p:cNvPr id="6" name="左大括弧 5"/>
            <p:cNvSpPr/>
            <p:nvPr/>
          </p:nvSpPr>
          <p:spPr>
            <a:xfrm>
              <a:off x="5241704" y="2925957"/>
              <a:ext cx="321972" cy="862884"/>
            </a:xfrm>
            <a:prstGeom prst="leftBrace">
              <a:avLst>
                <a:gd name="adj1" fmla="val 19886"/>
                <a:gd name="adj2" fmla="val 26119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n w="57150"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231293" y="2876610"/>
              <a:ext cx="907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rgbClr val="C00000"/>
                  </a:solidFill>
                </a:rPr>
                <a:t>70 </a:t>
              </a:r>
              <a:r>
                <a:rPr lang="en-US" altLang="zh-TW" sz="2400" b="1" dirty="0" err="1" smtClean="0">
                  <a:solidFill>
                    <a:srgbClr val="C00000"/>
                  </a:solidFill>
                </a:rPr>
                <a:t>px</a:t>
              </a:r>
              <a:endParaRPr lang="zh-TW" alt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8" name="右大括弧 7"/>
            <p:cNvSpPr/>
            <p:nvPr/>
          </p:nvSpPr>
          <p:spPr>
            <a:xfrm rot="5400000">
              <a:off x="6439435" y="3245478"/>
              <a:ext cx="399246" cy="2150769"/>
            </a:xfrm>
            <a:prstGeom prst="rightBrace">
              <a:avLst>
                <a:gd name="adj1" fmla="val 15744"/>
                <a:gd name="adj2" fmla="val 52395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6085527" y="4780036"/>
              <a:ext cx="10751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rgbClr val="C00000"/>
                  </a:solidFill>
                </a:rPr>
                <a:t>160 </a:t>
              </a:r>
              <a:r>
                <a:rPr lang="en-US" altLang="zh-TW" sz="2400" b="1" dirty="0" err="1" smtClean="0">
                  <a:solidFill>
                    <a:srgbClr val="C00000"/>
                  </a:solidFill>
                </a:rPr>
                <a:t>px</a:t>
              </a:r>
              <a:endParaRPr lang="zh-TW" alt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10" name="右大括弧 9"/>
            <p:cNvSpPr/>
            <p:nvPr/>
          </p:nvSpPr>
          <p:spPr>
            <a:xfrm>
              <a:off x="9491730" y="3902297"/>
              <a:ext cx="425003" cy="1635617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0157045" y="4489272"/>
              <a:ext cx="1021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rgbClr val="C00000"/>
                  </a:solidFill>
                </a:rPr>
                <a:t>120 </a:t>
              </a:r>
              <a:r>
                <a:rPr lang="en-US" altLang="zh-TW" sz="2400" b="1" dirty="0" err="1" smtClean="0">
                  <a:solidFill>
                    <a:srgbClr val="C00000"/>
                  </a:solidFill>
                </a:rPr>
                <a:t>px</a:t>
              </a:r>
              <a:endParaRPr lang="zh-TW" altLang="en-US" sz="24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641445" y="5112312"/>
            <a:ext cx="1310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437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9714"/>
            <a:ext cx="12192000" cy="7837714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5114925" y="533400"/>
            <a:ext cx="72104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普瑞薩斯星</a:t>
            </a:r>
            <a:endParaRPr lang="zh-TW" altLang="en-US" sz="8800" b="1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781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畫出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第一個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Processing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的圖形吧！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sz="36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600" b="1" dirty="0" smtClean="0">
                <a:solidFill>
                  <a:schemeClr val="accent1">
                    <a:lumMod val="75000"/>
                  </a:schemeClr>
                </a:solidFill>
              </a:rPr>
              <a:t>void </a:t>
            </a:r>
            <a:r>
              <a:rPr lang="en-US" altLang="zh-TW" sz="3600" b="1" dirty="0">
                <a:solidFill>
                  <a:schemeClr val="accent1">
                    <a:lumMod val="75000"/>
                  </a:schemeClr>
                </a:solidFill>
              </a:rPr>
              <a:t>draw()</a:t>
            </a:r>
          </a:p>
          <a:p>
            <a:pPr marL="0" indent="0">
              <a:buNone/>
            </a:pPr>
            <a:r>
              <a:rPr lang="en-US" altLang="zh-TW" sz="3600" b="1" dirty="0">
                <a:solidFill>
                  <a:schemeClr val="accent1">
                    <a:lumMod val="75000"/>
                  </a:schemeClr>
                </a:solidFill>
              </a:rPr>
              <a:t> {</a:t>
            </a:r>
          </a:p>
          <a:p>
            <a:pPr marL="0" indent="0">
              <a:buNone/>
            </a:pPr>
            <a:r>
              <a:rPr lang="zh-TW" altLang="en-US" sz="3600" b="1" i="1" dirty="0">
                <a:solidFill>
                  <a:schemeClr val="bg1">
                    <a:lumMod val="75000"/>
                  </a:schemeClr>
                </a:solidFill>
              </a:rPr>
              <a:t>    </a:t>
            </a:r>
            <a:r>
              <a:rPr lang="en-US" altLang="zh-TW" sz="3600" b="1" dirty="0">
                <a:solidFill>
                  <a:schemeClr val="tx2"/>
                </a:solidFill>
              </a:rPr>
              <a:t>ellipse(</a:t>
            </a:r>
            <a:r>
              <a:rPr lang="zh-TW" altLang="en-US" sz="3600" b="1" dirty="0">
                <a:solidFill>
                  <a:schemeClr val="tx2"/>
                </a:solidFill>
              </a:rPr>
              <a:t>中心點</a:t>
            </a:r>
            <a:r>
              <a:rPr lang="en-US" altLang="zh-TW" sz="3600" b="1" dirty="0">
                <a:solidFill>
                  <a:schemeClr val="tx2"/>
                </a:solidFill>
              </a:rPr>
              <a:t>x</a:t>
            </a:r>
            <a:r>
              <a:rPr lang="zh-TW" altLang="en-US" sz="3600" b="1" dirty="0">
                <a:solidFill>
                  <a:schemeClr val="tx2"/>
                </a:solidFill>
              </a:rPr>
              <a:t>座標 </a:t>
            </a:r>
            <a:r>
              <a:rPr lang="en-US" altLang="zh-TW" sz="3600" b="1" dirty="0">
                <a:solidFill>
                  <a:schemeClr val="tx2"/>
                </a:solidFill>
              </a:rPr>
              <a:t>,</a:t>
            </a:r>
            <a:r>
              <a:rPr lang="zh-TW" altLang="en-US" sz="3600" b="1" dirty="0">
                <a:solidFill>
                  <a:schemeClr val="tx2"/>
                </a:solidFill>
              </a:rPr>
              <a:t> 中心點</a:t>
            </a:r>
            <a:r>
              <a:rPr lang="en-US" altLang="zh-TW" sz="3600" b="1" dirty="0">
                <a:solidFill>
                  <a:schemeClr val="tx2"/>
                </a:solidFill>
              </a:rPr>
              <a:t>y</a:t>
            </a:r>
            <a:r>
              <a:rPr lang="zh-TW" altLang="en-US" sz="3600" b="1" dirty="0">
                <a:solidFill>
                  <a:schemeClr val="tx2"/>
                </a:solidFill>
              </a:rPr>
              <a:t>座標 </a:t>
            </a:r>
            <a:r>
              <a:rPr lang="en-US" altLang="zh-TW" sz="3600" b="1" dirty="0">
                <a:solidFill>
                  <a:schemeClr val="tx2"/>
                </a:solidFill>
              </a:rPr>
              <a:t>, </a:t>
            </a:r>
            <a:r>
              <a:rPr lang="en-US" altLang="zh-TW" sz="3600" i="1" dirty="0">
                <a:solidFill>
                  <a:schemeClr val="tx2"/>
                </a:solidFill>
              </a:rPr>
              <a:t>width , height</a:t>
            </a:r>
            <a:r>
              <a:rPr lang="en-US" altLang="zh-TW" sz="3600" b="1" dirty="0">
                <a:solidFill>
                  <a:schemeClr val="tx2"/>
                </a:solidFill>
              </a:rPr>
              <a:t>);</a:t>
            </a:r>
          </a:p>
          <a:p>
            <a:pPr marL="0" indent="0">
              <a:buNone/>
            </a:pPr>
            <a:r>
              <a:rPr lang="en-US" altLang="zh-TW" sz="3600" b="1" dirty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5285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089" y="294782"/>
            <a:ext cx="6011624" cy="637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8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rect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矩形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9257" y="1683957"/>
            <a:ext cx="3373192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void draw()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 {</a:t>
            </a:r>
          </a:p>
          <a:p>
            <a:pPr marL="0" indent="0">
              <a:buNone/>
            </a:pPr>
            <a:r>
              <a:rPr lang="zh-TW" altLang="en-US" b="1" i="1" dirty="0">
                <a:solidFill>
                  <a:schemeClr val="bg1">
                    <a:lumMod val="75000"/>
                  </a:schemeClr>
                </a:solidFill>
              </a:rPr>
              <a:t>    </a:t>
            </a:r>
            <a:r>
              <a:rPr lang="en-US" altLang="zh-TW" b="1" dirty="0" err="1" smtClean="0">
                <a:solidFill>
                  <a:schemeClr val="tx2"/>
                </a:solidFill>
              </a:rPr>
              <a:t>rect</a:t>
            </a:r>
            <a:r>
              <a:rPr lang="en-US" altLang="zh-TW" b="1" dirty="0" smtClean="0">
                <a:solidFill>
                  <a:schemeClr val="tx2"/>
                </a:solidFill>
              </a:rPr>
              <a:t>( </a:t>
            </a:r>
            <a:r>
              <a:rPr lang="en-US" altLang="zh-TW" i="1" dirty="0" smtClean="0">
                <a:solidFill>
                  <a:schemeClr val="tx2"/>
                </a:solidFill>
              </a:rPr>
              <a:t>x , y , width </a:t>
            </a:r>
            <a:r>
              <a:rPr lang="en-US" altLang="zh-TW" i="1" dirty="0">
                <a:solidFill>
                  <a:schemeClr val="tx2"/>
                </a:solidFill>
              </a:rPr>
              <a:t>, </a:t>
            </a:r>
            <a:endParaRPr lang="en-US" altLang="zh-TW" i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zh-TW" i="1" dirty="0">
                <a:solidFill>
                  <a:schemeClr val="tx2"/>
                </a:solidFill>
              </a:rPr>
              <a:t>	</a:t>
            </a:r>
            <a:r>
              <a:rPr lang="en-US" altLang="zh-TW" i="1" dirty="0" smtClean="0">
                <a:solidFill>
                  <a:schemeClr val="tx2"/>
                </a:solidFill>
              </a:rPr>
              <a:t>  height </a:t>
            </a:r>
            <a:r>
              <a:rPr lang="en-US" altLang="zh-TW" b="1" dirty="0" smtClean="0">
                <a:solidFill>
                  <a:schemeClr val="tx2"/>
                </a:solidFill>
              </a:rPr>
              <a:t>);</a:t>
            </a:r>
            <a:endParaRPr lang="en-US" altLang="zh-TW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 x , y )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是你所想要的長方形左上角所在的點。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3891775" y="1620590"/>
            <a:ext cx="8243606" cy="4226417"/>
            <a:chOff x="3891775" y="1620590"/>
            <a:chExt cx="8243606" cy="422641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775" y="1620590"/>
              <a:ext cx="8243606" cy="4226417"/>
            </a:xfrm>
            <a:prstGeom prst="rect">
              <a:avLst/>
            </a:prstGeom>
          </p:spPr>
        </p:pic>
        <p:sp>
          <p:nvSpPr>
            <p:cNvPr id="5" name="橢圓 4"/>
            <p:cNvSpPr/>
            <p:nvPr/>
          </p:nvSpPr>
          <p:spPr>
            <a:xfrm>
              <a:off x="7972023" y="3400023"/>
              <a:ext cx="128788" cy="1287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6722773" y="3067462"/>
              <a:ext cx="12363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rgbClr val="C00000"/>
                  </a:solidFill>
                </a:rPr>
                <a:t>(130,80)</a:t>
              </a:r>
              <a:endParaRPr lang="zh-TW" alt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7" name="右大括弧 6"/>
            <p:cNvSpPr/>
            <p:nvPr/>
          </p:nvSpPr>
          <p:spPr>
            <a:xfrm rot="16200000">
              <a:off x="9409476" y="1563134"/>
              <a:ext cx="373488" cy="3139526"/>
            </a:xfrm>
            <a:prstGeom prst="rightBrace">
              <a:avLst>
                <a:gd name="adj1" fmla="val 8333"/>
                <a:gd name="adj2" fmla="val 64768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9621978" y="2296200"/>
              <a:ext cx="12363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rgbClr val="C00000"/>
                  </a:solidFill>
                </a:rPr>
                <a:t>300px</a:t>
              </a:r>
              <a:endParaRPr lang="zh-TW" alt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9" name="右大括弧 8"/>
            <p:cNvSpPr/>
            <p:nvPr/>
          </p:nvSpPr>
          <p:spPr>
            <a:xfrm rot="10800000">
              <a:off x="7664599" y="3499018"/>
              <a:ext cx="281664" cy="1497985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569058" y="3995569"/>
              <a:ext cx="12363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rgbClr val="C00000"/>
                  </a:solidFill>
                </a:rPr>
                <a:t>150px</a:t>
              </a:r>
              <a:endParaRPr lang="zh-TW" altLang="en-US" sz="24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375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884" y="716229"/>
            <a:ext cx="8139790" cy="535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655" y="536289"/>
            <a:ext cx="5800299" cy="580029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線段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9256" y="1683957"/>
            <a:ext cx="36178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600" b="1" dirty="0">
                <a:solidFill>
                  <a:schemeClr val="accent1">
                    <a:lumMod val="75000"/>
                  </a:schemeClr>
                </a:solidFill>
              </a:rPr>
              <a:t>void draw()</a:t>
            </a:r>
          </a:p>
          <a:p>
            <a:pPr marL="0" indent="0">
              <a:buNone/>
            </a:pPr>
            <a:r>
              <a:rPr lang="en-US" altLang="zh-TW" sz="3600" b="1" dirty="0">
                <a:solidFill>
                  <a:schemeClr val="accent1">
                    <a:lumMod val="75000"/>
                  </a:schemeClr>
                </a:solidFill>
              </a:rPr>
              <a:t> {</a:t>
            </a:r>
          </a:p>
          <a:p>
            <a:pPr marL="0" indent="0">
              <a:buNone/>
            </a:pPr>
            <a:r>
              <a:rPr lang="zh-TW" altLang="en-US" sz="3600" b="1" i="1" dirty="0">
                <a:solidFill>
                  <a:schemeClr val="bg1">
                    <a:lumMod val="75000"/>
                  </a:schemeClr>
                </a:solidFill>
              </a:rPr>
              <a:t>    </a:t>
            </a:r>
            <a:r>
              <a:rPr lang="en-US" altLang="zh-TW" sz="3600" b="1" dirty="0" smtClean="0">
                <a:solidFill>
                  <a:schemeClr val="tx2"/>
                </a:solidFill>
              </a:rPr>
              <a:t>line( ???</a:t>
            </a:r>
            <a:r>
              <a:rPr lang="en-US" altLang="zh-TW" sz="3600" i="1" dirty="0" smtClean="0">
                <a:solidFill>
                  <a:schemeClr val="tx2"/>
                </a:solidFill>
              </a:rPr>
              <a:t> </a:t>
            </a:r>
            <a:r>
              <a:rPr lang="en-US" altLang="zh-TW" sz="3600" b="1" dirty="0" smtClean="0">
                <a:solidFill>
                  <a:schemeClr val="tx2"/>
                </a:solidFill>
              </a:rPr>
              <a:t>);</a:t>
            </a:r>
            <a:endParaRPr lang="en-US" altLang="zh-TW" sz="36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zh-TW" sz="3600" b="1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en-US" altLang="zh-TW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4237148" y="1386480"/>
            <a:ext cx="7905585" cy="4099919"/>
            <a:chOff x="4237148" y="1386480"/>
            <a:chExt cx="7905585" cy="4099919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7148" y="1386480"/>
              <a:ext cx="7905585" cy="4099919"/>
            </a:xfrm>
            <a:prstGeom prst="rect">
              <a:avLst/>
            </a:prstGeom>
          </p:spPr>
        </p:pic>
        <p:sp>
          <p:nvSpPr>
            <p:cNvPr id="13" name="橢圓 12"/>
            <p:cNvSpPr/>
            <p:nvPr/>
          </p:nvSpPr>
          <p:spPr>
            <a:xfrm>
              <a:off x="7096260" y="2807594"/>
              <a:ext cx="128788" cy="1287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9517491" y="4752304"/>
              <a:ext cx="128788" cy="1287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7418232" y="2576761"/>
              <a:ext cx="12363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rgbClr val="C00000"/>
                  </a:solidFill>
                </a:rPr>
                <a:t>(50,50)</a:t>
              </a:r>
              <a:endParaRPr lang="zh-TW" alt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9762186" y="4521471"/>
              <a:ext cx="1365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rgbClr val="C00000"/>
                  </a:solidFill>
                </a:rPr>
                <a:t>(300,250)</a:t>
              </a:r>
              <a:endParaRPr lang="zh-TW" altLang="en-US" sz="24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10" name="內容版面配置區 2"/>
          <p:cNvSpPr txBox="1">
            <a:spLocks/>
          </p:cNvSpPr>
          <p:nvPr/>
        </p:nvSpPr>
        <p:spPr>
          <a:xfrm>
            <a:off x="619259" y="1690690"/>
            <a:ext cx="4478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600" b="1" dirty="0" smtClean="0">
                <a:solidFill>
                  <a:schemeClr val="accent1">
                    <a:lumMod val="75000"/>
                  </a:schemeClr>
                </a:solidFill>
              </a:rPr>
              <a:t>void draw()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600" b="1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3600" b="1" i="1" dirty="0" smtClean="0">
                <a:solidFill>
                  <a:schemeClr val="bg1">
                    <a:lumMod val="75000"/>
                  </a:schemeClr>
                </a:solidFill>
              </a:rPr>
              <a:t>    </a:t>
            </a:r>
            <a:r>
              <a:rPr lang="en-US" altLang="zh-TW" sz="3600" b="1" dirty="0" smtClean="0">
                <a:solidFill>
                  <a:schemeClr val="tx2"/>
                </a:solidFill>
              </a:rPr>
              <a:t>line( </a:t>
            </a:r>
            <a:r>
              <a:rPr lang="en-US" altLang="zh-TW" sz="3600" i="1" dirty="0" smtClean="0">
                <a:solidFill>
                  <a:schemeClr val="tx2"/>
                </a:solidFill>
              </a:rPr>
              <a:t>DADA , DORA </a:t>
            </a:r>
            <a:r>
              <a:rPr lang="en-US" altLang="zh-TW" sz="3600" b="1" dirty="0" smtClean="0">
                <a:solidFill>
                  <a:schemeClr val="tx2"/>
                </a:solidFill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600" b="1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605604" y="1683773"/>
            <a:ext cx="36178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void draw()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b="1" i="1" dirty="0" smtClean="0">
                <a:solidFill>
                  <a:schemeClr val="bg1">
                    <a:lumMod val="75000"/>
                  </a:schemeClr>
                </a:solidFill>
              </a:rPr>
              <a:t>    </a:t>
            </a:r>
            <a:r>
              <a:rPr lang="en-US" altLang="zh-TW" b="1" dirty="0" smtClean="0">
                <a:solidFill>
                  <a:schemeClr val="tx2"/>
                </a:solidFill>
              </a:rPr>
              <a:t>line( </a:t>
            </a:r>
            <a:r>
              <a:rPr lang="en-US" altLang="zh-TW" i="1" dirty="0" smtClean="0">
                <a:solidFill>
                  <a:schemeClr val="tx2"/>
                </a:solidFill>
              </a:rPr>
              <a:t>x1 , y1 ,</a:t>
            </a:r>
            <a:r>
              <a:rPr lang="zh-TW" altLang="en-US" i="1" dirty="0" smtClean="0">
                <a:solidFill>
                  <a:schemeClr val="tx2"/>
                </a:solidFill>
              </a:rPr>
              <a:t> </a:t>
            </a:r>
            <a:r>
              <a:rPr lang="en-US" altLang="zh-TW" i="1" dirty="0" smtClean="0">
                <a:solidFill>
                  <a:schemeClr val="tx2"/>
                </a:solidFill>
              </a:rPr>
              <a:t>x2 , y2 </a:t>
            </a:r>
            <a:r>
              <a:rPr lang="en-US" altLang="zh-TW" b="1" dirty="0" smtClean="0">
                <a:solidFill>
                  <a:schemeClr val="tx2"/>
                </a:solidFill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 smtClean="0"/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要傳入的參數為線段的兩端點點座標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893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1020" y="683560"/>
            <a:ext cx="11679005" cy="54981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5400" dirty="0">
                <a:solidFill>
                  <a:schemeClr val="accent6">
                    <a:lumMod val="75000"/>
                  </a:schemeClr>
                </a:solidFill>
              </a:rPr>
              <a:t>v</a:t>
            </a:r>
            <a:r>
              <a:rPr lang="en-US" altLang="zh-TW" sz="5400" dirty="0" smtClean="0">
                <a:solidFill>
                  <a:schemeClr val="accent6">
                    <a:lumMod val="75000"/>
                  </a:schemeClr>
                </a:solidFill>
              </a:rPr>
              <a:t>oid</a:t>
            </a:r>
            <a:r>
              <a:rPr lang="en-US" altLang="zh-TW" sz="5400" dirty="0" smtClean="0"/>
              <a:t> </a:t>
            </a:r>
            <a:r>
              <a:rPr lang="en-US" altLang="zh-TW" sz="5400" b="1" dirty="0" smtClean="0">
                <a:solidFill>
                  <a:schemeClr val="tx2"/>
                </a:solidFill>
              </a:rPr>
              <a:t>draw</a:t>
            </a:r>
            <a:r>
              <a:rPr lang="en-US" altLang="zh-TW" sz="5400" dirty="0" smtClean="0"/>
              <a:t>()</a:t>
            </a:r>
          </a:p>
          <a:p>
            <a:pPr marL="0" indent="0">
              <a:buNone/>
            </a:pPr>
            <a:r>
              <a:rPr lang="en-US" altLang="zh-TW" sz="5400" dirty="0" smtClean="0"/>
              <a:t>{</a:t>
            </a:r>
          </a:p>
          <a:p>
            <a:pPr marL="0" indent="0">
              <a:buNone/>
            </a:pPr>
            <a:r>
              <a:rPr lang="en-US" altLang="zh-TW" sz="5400" dirty="0" smtClean="0"/>
              <a:t>	</a:t>
            </a:r>
            <a:r>
              <a:rPr lang="en-US" altLang="zh-TW" sz="5400" dirty="0" smtClean="0">
                <a:solidFill>
                  <a:schemeClr val="accent5"/>
                </a:solidFill>
              </a:rPr>
              <a:t>ellipse</a:t>
            </a:r>
            <a:r>
              <a:rPr lang="zh-TW" altLang="en-US" sz="5400" dirty="0" smtClean="0"/>
              <a:t> </a:t>
            </a:r>
            <a:r>
              <a:rPr lang="en-US" altLang="zh-TW" sz="5400" dirty="0" smtClean="0"/>
              <a:t>( </a:t>
            </a:r>
            <a:r>
              <a:rPr lang="zh-TW" altLang="en-US" sz="3600" dirty="0" smtClean="0"/>
              <a:t>中心點</a:t>
            </a:r>
            <a:r>
              <a:rPr lang="en-US" altLang="zh-TW" sz="3600" dirty="0" smtClean="0"/>
              <a:t>x</a:t>
            </a:r>
            <a:r>
              <a:rPr lang="zh-TW" altLang="en-US" sz="3600" dirty="0" smtClean="0"/>
              <a:t>座標</a:t>
            </a:r>
            <a:r>
              <a:rPr lang="en-US" altLang="zh-TW" sz="3600" dirty="0" smtClean="0"/>
              <a:t>,</a:t>
            </a:r>
            <a:r>
              <a:rPr lang="zh-TW" altLang="en-US" sz="3600" dirty="0" smtClean="0"/>
              <a:t>中心點</a:t>
            </a:r>
            <a:r>
              <a:rPr lang="en-US" altLang="zh-TW" sz="3600" dirty="0" smtClean="0"/>
              <a:t>y</a:t>
            </a:r>
            <a:r>
              <a:rPr lang="zh-TW" altLang="en-US" sz="3600" dirty="0" smtClean="0"/>
              <a:t>座標</a:t>
            </a:r>
            <a:r>
              <a:rPr lang="en-US" altLang="zh-TW" sz="3600" dirty="0" smtClean="0"/>
              <a:t>, width,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height </a:t>
            </a:r>
            <a:r>
              <a:rPr lang="en-US" altLang="zh-TW" sz="5400" dirty="0" smtClean="0"/>
              <a:t>);</a:t>
            </a:r>
          </a:p>
          <a:p>
            <a:pPr marL="0" indent="0">
              <a:buNone/>
            </a:pPr>
            <a:r>
              <a:rPr lang="en-US" altLang="zh-TW" sz="5400" dirty="0" smtClean="0"/>
              <a:t>	</a:t>
            </a:r>
            <a:r>
              <a:rPr lang="en-US" altLang="zh-TW" sz="5400" dirty="0" err="1">
                <a:solidFill>
                  <a:schemeClr val="accent5"/>
                </a:solidFill>
              </a:rPr>
              <a:t>rect</a:t>
            </a:r>
            <a:r>
              <a:rPr lang="zh-TW" altLang="en-US" sz="5400" dirty="0" smtClean="0"/>
              <a:t> </a:t>
            </a:r>
            <a:r>
              <a:rPr lang="en-US" altLang="zh-TW" sz="5400" dirty="0" smtClean="0"/>
              <a:t>( </a:t>
            </a:r>
            <a:r>
              <a:rPr lang="zh-TW" altLang="en-US" sz="3300" dirty="0" smtClean="0"/>
              <a:t>左上角</a:t>
            </a:r>
            <a:r>
              <a:rPr lang="en-US" altLang="zh-TW" sz="3600" dirty="0" smtClean="0"/>
              <a:t>x</a:t>
            </a:r>
            <a:r>
              <a:rPr lang="zh-TW" altLang="en-US" sz="3600" dirty="0"/>
              <a:t>座標</a:t>
            </a:r>
            <a:r>
              <a:rPr lang="en-US" altLang="zh-TW" sz="3600" dirty="0" smtClean="0"/>
              <a:t>,</a:t>
            </a:r>
            <a:r>
              <a:rPr lang="zh-TW" altLang="en-US" sz="3600" dirty="0"/>
              <a:t>左上角</a:t>
            </a:r>
            <a:r>
              <a:rPr lang="en-US" altLang="zh-TW" sz="3600" dirty="0" smtClean="0"/>
              <a:t>y</a:t>
            </a:r>
            <a:r>
              <a:rPr lang="zh-TW" altLang="en-US" sz="3600" dirty="0"/>
              <a:t>座標</a:t>
            </a:r>
            <a:r>
              <a:rPr lang="en-US" altLang="zh-TW" sz="3600" dirty="0"/>
              <a:t>, width,</a:t>
            </a:r>
            <a:r>
              <a:rPr lang="zh-TW" altLang="en-US" sz="3600" dirty="0"/>
              <a:t> </a:t>
            </a:r>
            <a:r>
              <a:rPr lang="en-US" altLang="zh-TW" sz="3600" dirty="0"/>
              <a:t>height </a:t>
            </a:r>
            <a:r>
              <a:rPr lang="en-US" altLang="zh-TW" sz="5400" dirty="0" smtClean="0"/>
              <a:t>);</a:t>
            </a:r>
          </a:p>
          <a:p>
            <a:pPr marL="0" indent="0">
              <a:buNone/>
            </a:pPr>
            <a:r>
              <a:rPr lang="en-US" altLang="zh-TW" sz="5400" dirty="0">
                <a:solidFill>
                  <a:schemeClr val="accent5"/>
                </a:solidFill>
              </a:rPr>
              <a:t>	</a:t>
            </a:r>
            <a:r>
              <a:rPr lang="en-US" altLang="zh-TW" sz="5400" dirty="0" smtClean="0">
                <a:solidFill>
                  <a:schemeClr val="accent5"/>
                </a:solidFill>
              </a:rPr>
              <a:t>line</a:t>
            </a:r>
            <a:r>
              <a:rPr lang="zh-TW" altLang="en-US" sz="5400" dirty="0" smtClean="0"/>
              <a:t> </a:t>
            </a:r>
            <a:r>
              <a:rPr lang="en-US" altLang="zh-TW" sz="5400" dirty="0" smtClean="0"/>
              <a:t>( x1,</a:t>
            </a:r>
            <a:r>
              <a:rPr lang="zh-TW" altLang="en-US" sz="5400" dirty="0" smtClean="0"/>
              <a:t> </a:t>
            </a:r>
            <a:r>
              <a:rPr lang="en-US" altLang="zh-TW" sz="5400" dirty="0" smtClean="0"/>
              <a:t>y1, x2,</a:t>
            </a:r>
            <a:r>
              <a:rPr lang="zh-TW" altLang="en-US" sz="5400" dirty="0" smtClean="0"/>
              <a:t> </a:t>
            </a:r>
            <a:r>
              <a:rPr lang="en-US" altLang="zh-TW" sz="5400" dirty="0" smtClean="0"/>
              <a:t>y2 );</a:t>
            </a:r>
          </a:p>
          <a:p>
            <a:pPr marL="0" indent="0">
              <a:buNone/>
            </a:pPr>
            <a:r>
              <a:rPr lang="en-US" altLang="zh-TW" sz="5400" dirty="0" smtClean="0"/>
              <a:t>}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562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code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run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出來的樣子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灰底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白色填滿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黑線細線為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輪廓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上述情況都可以再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另外寫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code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改掉。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388" y="1690688"/>
            <a:ext cx="4599711" cy="486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1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354" y="402778"/>
            <a:ext cx="5943674" cy="619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填色！</a:t>
            </a:r>
            <a:endParaRPr lang="zh-TW" altLang="en-US" sz="5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5400" dirty="0" smtClean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background</a:t>
            </a:r>
            <a:r>
              <a:rPr lang="en-US" altLang="zh-TW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</a:t>
            </a:r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編碼</a:t>
            </a:r>
            <a:r>
              <a:rPr lang="en-US" altLang="zh-TW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);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輪廓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顏色：</a:t>
            </a:r>
            <a:r>
              <a:rPr lang="en-US" altLang="zh-TW" sz="5400" dirty="0" smtClean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stroke</a:t>
            </a:r>
            <a:r>
              <a:rPr lang="en-US" altLang="zh-TW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</a:t>
            </a:r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編碼</a:t>
            </a:r>
            <a:r>
              <a:rPr lang="en-US" altLang="zh-TW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);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圖形填滿：</a:t>
            </a:r>
            <a:r>
              <a:rPr lang="en-US" altLang="zh-TW" sz="5400" dirty="0" smtClean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fill</a:t>
            </a:r>
            <a:r>
              <a:rPr lang="en-US" altLang="zh-TW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</a:t>
            </a:r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編碼</a:t>
            </a:r>
            <a:r>
              <a:rPr lang="zh-TW" altLang="en-US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);</a:t>
            </a: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若不想填滿只想留著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輪廓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，可以利用</a:t>
            </a:r>
            <a:r>
              <a:rPr lang="en-US" altLang="zh-TW" sz="4300" dirty="0" err="1" smtClean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noFill</a:t>
            </a:r>
            <a:r>
              <a:rPr lang="en-US" altLang="zh-TW" sz="4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();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21698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</a:t>
            </a:r>
            <a:r>
              <a:rPr lang="zh-TW" altLang="en-US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5755783" cy="4805361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如何取得顏色？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dirty="0"/>
          </a:p>
          <a:p>
            <a:pPr>
              <a:lnSpc>
                <a:spcPct val="100000"/>
              </a:lnSpc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在使用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Processing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時，點選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Tools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→ 點選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Color Selector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，選定自己所想要的顏色。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選好之後，把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“#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******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”copy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下來，再填至指令的括弧裡作為參數。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038" y="2097091"/>
            <a:ext cx="4996113" cy="3749917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10453274" y="4932918"/>
            <a:ext cx="1099076" cy="4203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20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555" y="352044"/>
            <a:ext cx="721042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0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stroke</a:t>
            </a:r>
            <a:r>
              <a:rPr lang="zh-TW" altLang="en-US" sz="5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輪廓</a:t>
            </a:r>
            <a:endParaRPr lang="zh-TW" altLang="en-US" sz="5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讓輪廓變粗</a:t>
            </a:r>
            <a:endParaRPr lang="en-US" altLang="zh-TW" sz="3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lang="en-US" altLang="zh-TW" sz="3600" dirty="0" smtClean="0"/>
              <a:t>	</a:t>
            </a:r>
            <a:r>
              <a:rPr lang="en-US" altLang="zh-TW" sz="5400" dirty="0" err="1" smtClean="0">
                <a:solidFill>
                  <a:schemeClr val="accent5"/>
                </a:solidFill>
              </a:rPr>
              <a:t>strokeWeight</a:t>
            </a:r>
            <a:r>
              <a:rPr lang="en-US" altLang="zh-TW" sz="5400" dirty="0" smtClean="0"/>
              <a:t>( </a:t>
            </a:r>
            <a:r>
              <a:rPr lang="zh-TW" altLang="en-US" sz="5400" dirty="0" smtClean="0"/>
              <a:t>像素數</a:t>
            </a:r>
            <a:r>
              <a:rPr lang="en-US" altLang="zh-TW" sz="5400" dirty="0" smtClean="0"/>
              <a:t> );</a:t>
            </a:r>
          </a:p>
          <a:p>
            <a:endParaRPr lang="en-US" altLang="zh-TW" sz="3600" dirty="0"/>
          </a:p>
          <a:p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不要有輪廓</a:t>
            </a:r>
            <a:endParaRPr lang="en-US" altLang="zh-TW" sz="3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lang="en-US" altLang="zh-TW" sz="3600" dirty="0" smtClean="0"/>
              <a:t>	</a:t>
            </a:r>
            <a:r>
              <a:rPr lang="en-US" altLang="zh-TW" sz="5400" dirty="0" err="1" smtClean="0">
                <a:solidFill>
                  <a:schemeClr val="accent5"/>
                </a:solidFill>
              </a:rPr>
              <a:t>noStroke</a:t>
            </a:r>
            <a:r>
              <a:rPr lang="en-US" altLang="zh-TW" sz="5400" dirty="0" smtClean="0"/>
              <a:t>( );</a:t>
            </a:r>
            <a:endParaRPr lang="en-US" altLang="zh-TW" sz="5400" dirty="0"/>
          </a:p>
        </p:txBody>
      </p:sp>
    </p:spTree>
    <p:extLst>
      <p:ext uri="{BB962C8B-B14F-4D97-AF65-F5344CB8AC3E}">
        <p14:creationId xmlns:p14="http://schemas.microsoft.com/office/powerpoint/2010/main" val="261639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128790" y="425002"/>
            <a:ext cx="11904695" cy="6027313"/>
            <a:chOff x="742824" y="831627"/>
            <a:chExt cx="10745437" cy="544038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24" y="831627"/>
              <a:ext cx="10745437" cy="5440384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8622988" y="2889489"/>
              <a:ext cx="1358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rgbClr val="ED7D31"/>
                  </a:solidFill>
                </a:rPr>
                <a:t>#0300FF</a:t>
              </a:r>
              <a:endParaRPr lang="zh-TW" altLang="en-US" sz="2400" b="1" dirty="0">
                <a:solidFill>
                  <a:srgbClr val="ED7D31"/>
                </a:solidFill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8517811" y="4349917"/>
              <a:ext cx="1358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rgbClr val="ED7D31"/>
                  </a:solidFill>
                </a:rPr>
                <a:t>#3BC140</a:t>
              </a:r>
              <a:endParaRPr lang="zh-TW" altLang="en-US" sz="2400" b="1" dirty="0">
                <a:solidFill>
                  <a:srgbClr val="ED7D31"/>
                </a:solidFill>
              </a:endParaRPr>
            </a:p>
          </p:txBody>
        </p:sp>
        <p:cxnSp>
          <p:nvCxnSpPr>
            <p:cNvPr id="8" name="直線接點 7"/>
            <p:cNvCxnSpPr/>
            <p:nvPr/>
          </p:nvCxnSpPr>
          <p:spPr>
            <a:xfrm>
              <a:off x="7843234" y="4349917"/>
              <a:ext cx="674577" cy="230832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字方塊 10"/>
            <p:cNvSpPr txBox="1"/>
            <p:nvPr/>
          </p:nvSpPr>
          <p:spPr>
            <a:xfrm>
              <a:off x="6056672" y="3888252"/>
              <a:ext cx="1358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#F7FF29</a:t>
              </a:r>
              <a:endParaRPr lang="zh-TW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6056672" y="3888252"/>
              <a:ext cx="1207013" cy="46166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8632083" y="2889488"/>
              <a:ext cx="1207013" cy="46166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8567617" y="4349917"/>
              <a:ext cx="1207013" cy="46166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522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2806" y="184941"/>
            <a:ext cx="11713689" cy="56216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4400" dirty="0">
                <a:solidFill>
                  <a:schemeClr val="accent6">
                    <a:lumMod val="75000"/>
                  </a:schemeClr>
                </a:solidFill>
              </a:rPr>
              <a:t>v</a:t>
            </a:r>
            <a:r>
              <a:rPr lang="en-US" altLang="zh-TW" sz="4400" dirty="0" smtClean="0">
                <a:solidFill>
                  <a:schemeClr val="accent6">
                    <a:lumMod val="75000"/>
                  </a:schemeClr>
                </a:solidFill>
              </a:rPr>
              <a:t>oid</a:t>
            </a:r>
            <a:r>
              <a:rPr lang="en-US" altLang="zh-TW" sz="4400" dirty="0" smtClean="0"/>
              <a:t> </a:t>
            </a:r>
            <a:r>
              <a:rPr lang="en-US" altLang="zh-TW" sz="4400" b="1" dirty="0" smtClean="0">
                <a:solidFill>
                  <a:schemeClr val="tx2"/>
                </a:solidFill>
              </a:rPr>
              <a:t>draw</a:t>
            </a:r>
            <a:r>
              <a:rPr lang="en-US" altLang="zh-TW" sz="4400" dirty="0" smtClean="0"/>
              <a:t>()</a:t>
            </a:r>
          </a:p>
          <a:p>
            <a:pPr marL="0" indent="0">
              <a:buNone/>
            </a:pPr>
            <a:r>
              <a:rPr lang="en-US" altLang="zh-TW" sz="4400" dirty="0" smtClean="0"/>
              <a:t>{</a:t>
            </a:r>
          </a:p>
          <a:p>
            <a:pPr marL="0" indent="0">
              <a:buNone/>
            </a:pPr>
            <a:r>
              <a:rPr lang="en-US" altLang="zh-TW" sz="4400" dirty="0"/>
              <a:t>	</a:t>
            </a:r>
            <a:r>
              <a:rPr lang="en-US" altLang="zh-TW" sz="4400" dirty="0" smtClean="0">
                <a:solidFill>
                  <a:schemeClr val="accent5"/>
                </a:solidFill>
              </a:rPr>
              <a:t>background</a:t>
            </a:r>
            <a:r>
              <a:rPr lang="en-US" altLang="zh-TW" sz="4400" dirty="0" smtClean="0"/>
              <a:t> ( #...... );</a:t>
            </a:r>
          </a:p>
          <a:p>
            <a:pPr marL="0" indent="0">
              <a:buNone/>
            </a:pPr>
            <a:r>
              <a:rPr lang="en-US" altLang="zh-TW" sz="4400" dirty="0"/>
              <a:t>	</a:t>
            </a:r>
            <a:r>
              <a:rPr lang="en-US" altLang="zh-TW" sz="4400" dirty="0" smtClean="0">
                <a:solidFill>
                  <a:schemeClr val="accent5"/>
                </a:solidFill>
              </a:rPr>
              <a:t>stroke</a:t>
            </a:r>
            <a:r>
              <a:rPr lang="en-US" altLang="zh-TW" sz="4400" dirty="0" smtClean="0"/>
              <a:t> ( #...... );</a:t>
            </a:r>
          </a:p>
          <a:p>
            <a:pPr marL="0" indent="0">
              <a:buNone/>
            </a:pPr>
            <a:r>
              <a:rPr lang="en-US" altLang="zh-TW" sz="4400" dirty="0"/>
              <a:t>	</a:t>
            </a:r>
            <a:r>
              <a:rPr lang="en-US" altLang="zh-TW" sz="4400" dirty="0" err="1" smtClean="0">
                <a:solidFill>
                  <a:schemeClr val="accent5"/>
                </a:solidFill>
              </a:rPr>
              <a:t>strokeWeight</a:t>
            </a:r>
            <a:r>
              <a:rPr lang="en-US" altLang="zh-TW" sz="4400" dirty="0" smtClean="0"/>
              <a:t> ( </a:t>
            </a:r>
            <a:r>
              <a:rPr lang="zh-TW" altLang="en-US" sz="4400" dirty="0" smtClean="0"/>
              <a:t>像素數</a:t>
            </a:r>
            <a:r>
              <a:rPr lang="en-US" altLang="zh-TW" sz="4400" dirty="0" smtClean="0"/>
              <a:t> );</a:t>
            </a:r>
          </a:p>
          <a:p>
            <a:pPr marL="0" indent="0">
              <a:buNone/>
            </a:pPr>
            <a:r>
              <a:rPr lang="en-US" altLang="zh-TW" sz="4400" dirty="0"/>
              <a:t>	</a:t>
            </a:r>
            <a:r>
              <a:rPr lang="en-US" altLang="zh-TW" sz="4400" dirty="0" err="1" smtClean="0">
                <a:solidFill>
                  <a:schemeClr val="accent5"/>
                </a:solidFill>
              </a:rPr>
              <a:t>noStroke</a:t>
            </a:r>
            <a:r>
              <a:rPr lang="en-US" altLang="zh-TW" sz="4400" dirty="0" smtClean="0"/>
              <a:t> ();</a:t>
            </a:r>
          </a:p>
          <a:p>
            <a:pPr marL="0" indent="0">
              <a:buNone/>
            </a:pPr>
            <a:r>
              <a:rPr lang="en-US" altLang="zh-TW" sz="4400" dirty="0"/>
              <a:t>	</a:t>
            </a:r>
            <a:r>
              <a:rPr lang="en-US" altLang="zh-TW" sz="4400" dirty="0" smtClean="0">
                <a:solidFill>
                  <a:schemeClr val="accent5"/>
                </a:solidFill>
              </a:rPr>
              <a:t>fill</a:t>
            </a:r>
            <a:r>
              <a:rPr lang="en-US" altLang="zh-TW" sz="4400" dirty="0" smtClean="0"/>
              <a:t> ( #...... );</a:t>
            </a:r>
          </a:p>
          <a:p>
            <a:pPr marL="0" indent="0">
              <a:buNone/>
            </a:pPr>
            <a:r>
              <a:rPr lang="en-US" altLang="zh-TW" sz="4400" dirty="0"/>
              <a:t>	</a:t>
            </a:r>
            <a:r>
              <a:rPr lang="en-US" altLang="zh-TW" sz="4400" dirty="0" err="1" smtClean="0">
                <a:solidFill>
                  <a:schemeClr val="accent5"/>
                </a:solidFill>
              </a:rPr>
              <a:t>noFill</a:t>
            </a:r>
            <a:r>
              <a:rPr lang="en-US" altLang="zh-TW" sz="4400" dirty="0" smtClean="0">
                <a:solidFill>
                  <a:schemeClr val="accent5"/>
                </a:solidFill>
              </a:rPr>
              <a:t> </a:t>
            </a:r>
            <a:r>
              <a:rPr lang="en-US" altLang="zh-TW" sz="4400" dirty="0" smtClean="0"/>
              <a:t>();</a:t>
            </a:r>
          </a:p>
          <a:p>
            <a:pPr marL="0" indent="0">
              <a:buNone/>
            </a:pPr>
            <a:r>
              <a:rPr lang="en-US" altLang="zh-TW" sz="4400" dirty="0" smtClean="0"/>
              <a:t>}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94874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要畫在哪裡呢？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地方的圖形需要</a:t>
            </a:r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</a:t>
            </a:r>
            <a:endParaRPr lang="en-US" altLang="zh-TW" sz="4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螢幕上的坐標系：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越往右，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越大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越往下，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越大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404" y="1214146"/>
            <a:ext cx="4915586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8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en-US" altLang="zh-TW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ranslate</a:t>
            </a:r>
            <a:r>
              <a:rPr lang="en-US" altLang="zh-TW" dirty="0" smtClean="0"/>
              <a:t>( </a:t>
            </a:r>
            <a:r>
              <a:rPr lang="zh-TW" altLang="en-US" dirty="0" smtClean="0"/>
              <a:t>右移</a:t>
            </a:r>
            <a:r>
              <a:rPr lang="zh-TW" altLang="en-US" dirty="0"/>
              <a:t>量</a:t>
            </a:r>
            <a:r>
              <a:rPr lang="zh-TW" altLang="en-US" dirty="0" smtClean="0"/>
              <a:t> </a:t>
            </a:r>
            <a:r>
              <a:rPr lang="en-US" altLang="zh-TW" dirty="0" smtClean="0"/>
              <a:t>, </a:t>
            </a:r>
            <a:r>
              <a:rPr lang="zh-TW" altLang="en-US" dirty="0" smtClean="0"/>
              <a:t>下移</a:t>
            </a:r>
            <a:r>
              <a:rPr lang="zh-TW" altLang="en-US" dirty="0"/>
              <a:t>量</a:t>
            </a:r>
            <a:r>
              <a:rPr lang="en-US" altLang="zh-TW" dirty="0" smtClean="0"/>
              <a:t> );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32" r="2463" b="18533"/>
          <a:stretch/>
        </p:blipFill>
        <p:spPr>
          <a:xfrm>
            <a:off x="101162" y="1935385"/>
            <a:ext cx="11953464" cy="4259353"/>
          </a:xfrm>
        </p:spPr>
      </p:pic>
      <p:cxnSp>
        <p:nvCxnSpPr>
          <p:cNvPr id="9" name="直線單箭頭接點 8"/>
          <p:cNvCxnSpPr/>
          <p:nvPr/>
        </p:nvCxnSpPr>
        <p:spPr>
          <a:xfrm>
            <a:off x="5422006" y="4095483"/>
            <a:ext cx="1121669" cy="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橢圓 12"/>
          <p:cNvSpPr/>
          <p:nvPr/>
        </p:nvSpPr>
        <p:spPr>
          <a:xfrm>
            <a:off x="441460" y="2667894"/>
            <a:ext cx="128788" cy="1287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70248" y="2810546"/>
            <a:ext cx="1236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C00000"/>
                </a:solidFill>
              </a:rPr>
              <a:t>(0,0)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3863662" y="4801494"/>
            <a:ext cx="128788" cy="1287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889956" y="4969546"/>
            <a:ext cx="138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C00000"/>
                </a:solidFill>
              </a:rPr>
              <a:t>(300,230)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9725160" y="4801494"/>
            <a:ext cx="128788" cy="1287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6569075" y="2667894"/>
            <a:ext cx="128788" cy="1287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680690" y="2810546"/>
            <a:ext cx="1599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C00000"/>
                </a:solidFill>
              </a:rPr>
              <a:t>(-300,-230)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9942848" y="4969545"/>
            <a:ext cx="1236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C00000"/>
                </a:solidFill>
              </a:rPr>
              <a:t>(0,0)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23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en-US" altLang="zh-TW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otate</a:t>
            </a:r>
            <a:r>
              <a:rPr lang="en-US" altLang="zh-TW" dirty="0" smtClean="0">
                <a:ea typeface="微軟正黑體" panose="020B0604030504040204" pitchFamily="34" charset="-120"/>
              </a:rPr>
              <a:t>( </a:t>
            </a:r>
            <a:r>
              <a:rPr lang="zh-TW" altLang="en-US" dirty="0" smtClean="0">
                <a:ea typeface="微軟正黑體" panose="020B0604030504040204" pitchFamily="34" charset="-120"/>
              </a:rPr>
              <a:t>弧度</a:t>
            </a:r>
            <a:r>
              <a:rPr lang="en-US" altLang="zh-TW" dirty="0" smtClean="0">
                <a:ea typeface="微軟正黑體" panose="020B0604030504040204" pitchFamily="34" charset="-120"/>
              </a:rPr>
              <a:t> );</a:t>
            </a:r>
            <a:endParaRPr lang="zh-TW" altLang="en-US"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 smtClean="0"/>
              <a:t>圖的位置都是由座標決定的，所以如果座標軸旋轉，圖形也會「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以現在的原點為中心</a:t>
            </a:r>
            <a:r>
              <a:rPr lang="zh-TW" altLang="en-US" sz="3200" dirty="0" smtClean="0"/>
              <a:t>」旋轉。</a:t>
            </a:r>
            <a:endParaRPr lang="en-US" altLang="zh-TW" sz="3200" dirty="0" smtClean="0"/>
          </a:p>
          <a:p>
            <a:pPr marL="0" indent="0">
              <a:buNone/>
            </a:pPr>
            <a:endParaRPr lang="en-US" altLang="zh-TW" sz="3600" dirty="0"/>
          </a:p>
          <a:p>
            <a:r>
              <a:rPr lang="zh-TW" altLang="en-US" sz="3200" dirty="0"/>
              <a:t>先旋轉座標軸，再畫出圖形，所以</a:t>
            </a:r>
            <a:r>
              <a:rPr lang="en-US" altLang="zh-TW" sz="3200" dirty="0"/>
              <a:t>rotate(…);</a:t>
            </a:r>
            <a:r>
              <a:rPr lang="zh-TW" altLang="en-US" sz="3200" dirty="0"/>
              <a:t>要寫在畫圖指令之前</a:t>
            </a:r>
            <a:r>
              <a:rPr lang="zh-TW" altLang="en-US" sz="3200" dirty="0" smtClean="0"/>
              <a:t>。</a:t>
            </a:r>
            <a:endParaRPr lang="en-US" altLang="zh-TW" sz="3200" dirty="0" smtClean="0"/>
          </a:p>
          <a:p>
            <a:endParaRPr lang="en-US" altLang="zh-TW" sz="2000" dirty="0"/>
          </a:p>
          <a:p>
            <a:r>
              <a:rPr lang="en-US" altLang="zh-TW" sz="5400" dirty="0"/>
              <a:t>PI = 180</a:t>
            </a:r>
            <a:r>
              <a:rPr lang="zh-TW" altLang="en-US" sz="5400" dirty="0" smtClean="0"/>
              <a:t>度</a:t>
            </a:r>
            <a:endParaRPr lang="en-US" altLang="zh-TW" sz="6600" dirty="0"/>
          </a:p>
          <a:p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5355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arc(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X,Y,width,height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起始弧度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結束弧度</a:t>
            </a:r>
            <a:r>
              <a:rPr lang="en-US" altLang="zh-TW" sz="5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);</a:t>
            </a:r>
            <a:endParaRPr lang="zh-TW" altLang="en-US" sz="5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77" y="1558780"/>
            <a:ext cx="9817236" cy="5212591"/>
          </a:xfrm>
        </p:spPr>
      </p:pic>
    </p:spTree>
    <p:extLst>
      <p:ext uri="{BB962C8B-B14F-4D97-AF65-F5344CB8AC3E}">
        <p14:creationId xmlns:p14="http://schemas.microsoft.com/office/powerpoint/2010/main" val="232285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36" y="406069"/>
            <a:ext cx="5620873" cy="5871902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5977719" y="204716"/>
            <a:ext cx="6114197" cy="6467737"/>
            <a:chOff x="5977719" y="204716"/>
            <a:chExt cx="6114197" cy="6467737"/>
          </a:xfrm>
        </p:grpSpPr>
        <p:cxnSp>
          <p:nvCxnSpPr>
            <p:cNvPr id="7" name="直線接點 6"/>
            <p:cNvCxnSpPr/>
            <p:nvPr/>
          </p:nvCxnSpPr>
          <p:spPr>
            <a:xfrm flipH="1" flipV="1">
              <a:off x="5977719" y="3330054"/>
              <a:ext cx="6114197" cy="1364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 flipV="1">
              <a:off x="9103057" y="204716"/>
              <a:ext cx="27295" cy="646773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橢圓 11"/>
            <p:cNvSpPr/>
            <p:nvPr/>
          </p:nvSpPr>
          <p:spPr>
            <a:xfrm>
              <a:off x="9052975" y="3268397"/>
              <a:ext cx="128788" cy="1287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9180434" y="3547313"/>
              <a:ext cx="12363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solidFill>
                    <a:srgbClr val="00B050"/>
                  </a:solidFill>
                </a:rPr>
                <a:t>(0,0)</a:t>
              </a:r>
              <a:endParaRPr lang="zh-TW" altLang="en-US" sz="3200" b="1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8" name="內容版面配置區 1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0" y="284465"/>
            <a:ext cx="5757660" cy="6116335"/>
          </a:xfrm>
        </p:spPr>
      </p:pic>
      <p:sp>
        <p:nvSpPr>
          <p:cNvPr id="19" name="圓角矩形 18"/>
          <p:cNvSpPr/>
          <p:nvPr/>
        </p:nvSpPr>
        <p:spPr>
          <a:xfrm>
            <a:off x="491319" y="1173707"/>
            <a:ext cx="3289111" cy="40943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11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14" y="242685"/>
            <a:ext cx="7028772" cy="6615315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491" y="337828"/>
            <a:ext cx="4945039" cy="5184625"/>
          </a:xfrm>
        </p:spPr>
      </p:pic>
      <p:grpSp>
        <p:nvGrpSpPr>
          <p:cNvPr id="21" name="群組 20"/>
          <p:cNvGrpSpPr/>
          <p:nvPr/>
        </p:nvGrpSpPr>
        <p:grpSpPr>
          <a:xfrm>
            <a:off x="6264322" y="242685"/>
            <a:ext cx="5363571" cy="5503022"/>
            <a:chOff x="6264322" y="242685"/>
            <a:chExt cx="5363571" cy="5503022"/>
          </a:xfrm>
        </p:grpSpPr>
        <p:cxnSp>
          <p:nvCxnSpPr>
            <p:cNvPr id="7" name="直線接點 6"/>
            <p:cNvCxnSpPr/>
            <p:nvPr/>
          </p:nvCxnSpPr>
          <p:spPr>
            <a:xfrm>
              <a:off x="6264322" y="641445"/>
              <a:ext cx="536357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>
            <a:xfrm>
              <a:off x="6546379" y="242685"/>
              <a:ext cx="0" cy="55030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橢圓 18"/>
            <p:cNvSpPr/>
            <p:nvPr/>
          </p:nvSpPr>
          <p:spPr>
            <a:xfrm>
              <a:off x="6486989" y="584810"/>
              <a:ext cx="128788" cy="1287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669040" y="727246"/>
              <a:ext cx="12363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solidFill>
                    <a:srgbClr val="00B050"/>
                  </a:solidFill>
                </a:rPr>
                <a:t>(0,0)</a:t>
              </a:r>
              <a:endParaRPr lang="zh-TW" altLang="en-US" sz="3200" b="1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90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2807" y="184940"/>
            <a:ext cx="11527915" cy="62158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4400" dirty="0">
                <a:solidFill>
                  <a:schemeClr val="accent6">
                    <a:lumMod val="75000"/>
                  </a:schemeClr>
                </a:solidFill>
              </a:rPr>
              <a:t>v</a:t>
            </a:r>
            <a:r>
              <a:rPr lang="en-US" altLang="zh-TW" sz="4400" dirty="0" smtClean="0">
                <a:solidFill>
                  <a:schemeClr val="accent6">
                    <a:lumMod val="75000"/>
                  </a:schemeClr>
                </a:solidFill>
              </a:rPr>
              <a:t>oid</a:t>
            </a:r>
            <a:r>
              <a:rPr lang="en-US" altLang="zh-TW" sz="4400" dirty="0" smtClean="0"/>
              <a:t> </a:t>
            </a:r>
            <a:r>
              <a:rPr lang="en-US" altLang="zh-TW" sz="4400" b="1" dirty="0" smtClean="0">
                <a:solidFill>
                  <a:schemeClr val="tx2"/>
                </a:solidFill>
              </a:rPr>
              <a:t>draw</a:t>
            </a:r>
            <a:r>
              <a:rPr lang="en-US" altLang="zh-TW" sz="4400" dirty="0" smtClean="0"/>
              <a:t>()</a:t>
            </a:r>
          </a:p>
          <a:p>
            <a:pPr marL="0" indent="0">
              <a:buNone/>
            </a:pPr>
            <a:r>
              <a:rPr lang="en-US" altLang="zh-TW" sz="4400" dirty="0" smtClean="0"/>
              <a:t>{</a:t>
            </a:r>
          </a:p>
          <a:p>
            <a:pPr marL="0" indent="0">
              <a:buNone/>
            </a:pPr>
            <a:r>
              <a:rPr lang="en-US" altLang="zh-TW" sz="4400" dirty="0"/>
              <a:t>	</a:t>
            </a:r>
            <a:r>
              <a:rPr lang="en-US" altLang="zh-TW" sz="4400" dirty="0" smtClean="0">
                <a:solidFill>
                  <a:schemeClr val="accent5"/>
                </a:solidFill>
              </a:rPr>
              <a:t>translate</a:t>
            </a:r>
            <a:r>
              <a:rPr lang="en-US" altLang="zh-TW" sz="4400" dirty="0" smtClean="0"/>
              <a:t> ( </a:t>
            </a:r>
            <a:r>
              <a:rPr lang="zh-TW" altLang="en-US" sz="4400" dirty="0" smtClean="0"/>
              <a:t>右移量 </a:t>
            </a:r>
            <a:r>
              <a:rPr lang="en-US" altLang="zh-TW" sz="4400" dirty="0" smtClean="0"/>
              <a:t>, </a:t>
            </a:r>
            <a:r>
              <a:rPr lang="zh-TW" altLang="en-US" sz="4400" dirty="0" smtClean="0"/>
              <a:t>下移量</a:t>
            </a:r>
            <a:r>
              <a:rPr lang="en-US" altLang="zh-TW" sz="4400" dirty="0" smtClean="0"/>
              <a:t> );</a:t>
            </a:r>
          </a:p>
          <a:p>
            <a:pPr marL="0" indent="0">
              <a:buNone/>
            </a:pPr>
            <a:endParaRPr lang="en-US" altLang="zh-TW" sz="4400" dirty="0" smtClean="0"/>
          </a:p>
          <a:p>
            <a:pPr marL="0" indent="0">
              <a:buNone/>
            </a:pPr>
            <a:r>
              <a:rPr lang="en-US" altLang="zh-TW" sz="4400" dirty="0"/>
              <a:t>	</a:t>
            </a:r>
            <a:r>
              <a:rPr lang="en-US" altLang="zh-TW" sz="4400" dirty="0" smtClean="0">
                <a:solidFill>
                  <a:schemeClr val="accent5"/>
                </a:solidFill>
              </a:rPr>
              <a:t>arc</a:t>
            </a:r>
            <a:r>
              <a:rPr lang="en-US" altLang="zh-TW" sz="4400" dirty="0"/>
              <a:t> </a:t>
            </a:r>
            <a:r>
              <a:rPr lang="en-US" altLang="zh-TW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4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X,Y,width,height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起始弧度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結束弧度</a:t>
            </a:r>
            <a:r>
              <a:rPr lang="en-US" altLang="zh-TW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);</a:t>
            </a:r>
          </a:p>
          <a:p>
            <a:pPr marL="0" indent="0">
              <a:buNone/>
            </a:pPr>
            <a:endParaRPr lang="en-US" altLang="zh-TW" sz="4400" dirty="0" smtClean="0"/>
          </a:p>
          <a:p>
            <a:pPr marL="0" indent="0">
              <a:buNone/>
            </a:pPr>
            <a:r>
              <a:rPr lang="en-US" altLang="zh-TW" sz="4400" dirty="0"/>
              <a:t>	</a:t>
            </a:r>
            <a:r>
              <a:rPr lang="en-US" altLang="zh-TW" sz="4400" dirty="0" smtClean="0">
                <a:solidFill>
                  <a:schemeClr val="accent5"/>
                </a:solidFill>
              </a:rPr>
              <a:t>rotate</a:t>
            </a:r>
            <a:r>
              <a:rPr lang="en-US" altLang="zh-TW" sz="4400" dirty="0" smtClean="0"/>
              <a:t> ( </a:t>
            </a:r>
            <a:r>
              <a:rPr lang="zh-TW" altLang="en-US" sz="4400" dirty="0" smtClean="0"/>
              <a:t>弧度</a:t>
            </a:r>
            <a:r>
              <a:rPr lang="en-US" altLang="zh-TW" sz="4400" dirty="0" smtClean="0"/>
              <a:t> );</a:t>
            </a:r>
          </a:p>
          <a:p>
            <a:pPr marL="0" indent="0">
              <a:buNone/>
            </a:pPr>
            <a:r>
              <a:rPr lang="en-US" altLang="zh-TW" sz="4400" dirty="0" smtClean="0"/>
              <a:t>}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37832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555" y="352044"/>
            <a:ext cx="7210425" cy="61722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64" y="966230"/>
            <a:ext cx="2100616" cy="210061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92" y="4108718"/>
            <a:ext cx="2100616" cy="210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5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2806" y="184941"/>
            <a:ext cx="11713689" cy="56216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4000" dirty="0">
                <a:solidFill>
                  <a:schemeClr val="accent6">
                    <a:lumMod val="75000"/>
                  </a:schemeClr>
                </a:solidFill>
              </a:rPr>
              <a:t>v</a:t>
            </a:r>
            <a:r>
              <a:rPr lang="en-US" altLang="zh-TW" sz="4000" dirty="0" smtClean="0">
                <a:solidFill>
                  <a:schemeClr val="accent6">
                    <a:lumMod val="75000"/>
                  </a:schemeClr>
                </a:solidFill>
              </a:rPr>
              <a:t>oid</a:t>
            </a:r>
            <a:r>
              <a:rPr lang="en-US" altLang="zh-TW" sz="4000" dirty="0" smtClean="0"/>
              <a:t> </a:t>
            </a:r>
            <a:r>
              <a:rPr lang="en-US" altLang="zh-TW" sz="4000" b="1" dirty="0" smtClean="0">
                <a:solidFill>
                  <a:schemeClr val="tx2"/>
                </a:solidFill>
              </a:rPr>
              <a:t>draw</a:t>
            </a:r>
            <a:r>
              <a:rPr lang="en-US" altLang="zh-TW" sz="4000" dirty="0" smtClean="0"/>
              <a:t>()</a:t>
            </a:r>
            <a:r>
              <a:rPr lang="zh-TW" altLang="en-US" sz="4000" dirty="0" smtClean="0"/>
              <a:t>   </a:t>
            </a:r>
            <a:endParaRPr lang="en-US" altLang="zh-TW" sz="4000" dirty="0" smtClean="0"/>
          </a:p>
          <a:p>
            <a:pPr marL="0" indent="0">
              <a:buNone/>
            </a:pPr>
            <a:r>
              <a:rPr lang="en-US" altLang="zh-TW" sz="4000" dirty="0" smtClean="0"/>
              <a:t>{</a:t>
            </a:r>
          </a:p>
          <a:p>
            <a:pPr marL="0" indent="0">
              <a:buNone/>
            </a:pPr>
            <a:r>
              <a:rPr lang="en-US" altLang="zh-TW" sz="4000" dirty="0"/>
              <a:t>	</a:t>
            </a:r>
            <a:r>
              <a:rPr lang="en-US" altLang="zh-TW" sz="4000" dirty="0">
                <a:solidFill>
                  <a:schemeClr val="accent5"/>
                </a:solidFill>
              </a:rPr>
              <a:t>background</a:t>
            </a:r>
            <a:r>
              <a:rPr lang="en-US" altLang="zh-TW" sz="4000" dirty="0" smtClean="0"/>
              <a:t> ( #0300FF );</a:t>
            </a:r>
          </a:p>
          <a:p>
            <a:pPr marL="0" indent="0">
              <a:buNone/>
            </a:pPr>
            <a:r>
              <a:rPr lang="en-US" altLang="zh-TW" sz="4000" dirty="0">
                <a:solidFill>
                  <a:schemeClr val="accent5"/>
                </a:solidFill>
              </a:rPr>
              <a:t>	</a:t>
            </a:r>
            <a:r>
              <a:rPr lang="en-US" altLang="zh-TW" sz="4000" dirty="0" smtClean="0">
                <a:solidFill>
                  <a:schemeClr val="accent5"/>
                </a:solidFill>
              </a:rPr>
              <a:t>ellipse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( 150,150,100,100 );</a:t>
            </a:r>
          </a:p>
          <a:p>
            <a:pPr marL="0" indent="0">
              <a:buNone/>
            </a:pPr>
            <a:r>
              <a:rPr lang="en-US" altLang="zh-TW" sz="4000" dirty="0">
                <a:solidFill>
                  <a:schemeClr val="accent5"/>
                </a:solidFill>
              </a:rPr>
              <a:t>	</a:t>
            </a:r>
            <a:r>
              <a:rPr lang="en-US" altLang="zh-TW" sz="4000" dirty="0" err="1" smtClean="0">
                <a:solidFill>
                  <a:schemeClr val="accent5"/>
                </a:solidFill>
              </a:rPr>
              <a:t>no</a:t>
            </a:r>
            <a:r>
              <a:rPr lang="en-US" altLang="zh-TW" sz="4000" dirty="0" err="1">
                <a:solidFill>
                  <a:schemeClr val="accent5"/>
                </a:solidFill>
              </a:rPr>
              <a:t>S</a:t>
            </a:r>
            <a:r>
              <a:rPr lang="en-US" altLang="zh-TW" sz="4000" dirty="0" err="1" smtClean="0">
                <a:solidFill>
                  <a:schemeClr val="accent5"/>
                </a:solidFill>
              </a:rPr>
              <a:t>troke</a:t>
            </a:r>
            <a:r>
              <a:rPr lang="en-US" altLang="zh-TW" sz="4000" dirty="0" smtClean="0"/>
              <a:t> (  );</a:t>
            </a:r>
          </a:p>
          <a:p>
            <a:pPr marL="0" indent="0">
              <a:buNone/>
            </a:pPr>
            <a:r>
              <a:rPr lang="en-US" altLang="zh-TW" sz="4000" dirty="0"/>
              <a:t>	</a:t>
            </a:r>
            <a:r>
              <a:rPr lang="en-US" altLang="zh-TW" sz="4000" dirty="0" smtClean="0">
                <a:solidFill>
                  <a:schemeClr val="accent5"/>
                </a:solidFill>
              </a:rPr>
              <a:t>fill</a:t>
            </a:r>
            <a:r>
              <a:rPr lang="en-US" altLang="zh-TW" sz="4000" dirty="0" smtClean="0"/>
              <a:t> ( #F7FF29 );</a:t>
            </a:r>
          </a:p>
          <a:p>
            <a:pPr marL="0" indent="0">
              <a:buNone/>
            </a:pPr>
            <a:r>
              <a:rPr lang="en-US" altLang="zh-TW" sz="4000" dirty="0"/>
              <a:t>	</a:t>
            </a:r>
            <a:r>
              <a:rPr lang="en-US" altLang="zh-TW" sz="4000" dirty="0">
                <a:solidFill>
                  <a:schemeClr val="accent5"/>
                </a:solidFill>
              </a:rPr>
              <a:t>ellipse</a:t>
            </a:r>
            <a:r>
              <a:rPr lang="en-US" altLang="zh-TW" sz="4000" dirty="0" smtClean="0"/>
              <a:t> ( 300,300,100,150 );</a:t>
            </a:r>
          </a:p>
          <a:p>
            <a:pPr marL="0" indent="0">
              <a:buNone/>
            </a:pPr>
            <a:r>
              <a:rPr lang="en-US" altLang="zh-TW" sz="4000" dirty="0" smtClean="0"/>
              <a:t>}</a:t>
            </a:r>
            <a:endParaRPr lang="zh-TW" altLang="en-US" sz="40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257" y="641445"/>
            <a:ext cx="5039894" cy="527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7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2807" y="184939"/>
            <a:ext cx="11527915" cy="62158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4000" dirty="0">
                <a:solidFill>
                  <a:schemeClr val="accent6">
                    <a:lumMod val="75000"/>
                  </a:schemeClr>
                </a:solidFill>
              </a:rPr>
              <a:t>v</a:t>
            </a:r>
            <a:r>
              <a:rPr lang="en-US" altLang="zh-TW" sz="4000" dirty="0" smtClean="0">
                <a:solidFill>
                  <a:schemeClr val="accent6">
                    <a:lumMod val="75000"/>
                  </a:schemeClr>
                </a:solidFill>
              </a:rPr>
              <a:t>oid</a:t>
            </a:r>
            <a:r>
              <a:rPr lang="en-US" altLang="zh-TW" sz="4000" dirty="0" smtClean="0"/>
              <a:t> </a:t>
            </a:r>
            <a:r>
              <a:rPr lang="en-US" altLang="zh-TW" sz="4000" b="1" dirty="0" smtClean="0">
                <a:solidFill>
                  <a:schemeClr val="tx2"/>
                </a:solidFill>
              </a:rPr>
              <a:t>draw</a:t>
            </a:r>
            <a:r>
              <a:rPr lang="en-US" altLang="zh-TW" sz="4000" dirty="0" smtClean="0"/>
              <a:t>()</a:t>
            </a:r>
          </a:p>
          <a:p>
            <a:pPr marL="0" indent="0">
              <a:buNone/>
            </a:pPr>
            <a:r>
              <a:rPr lang="en-US" altLang="zh-TW" sz="4000" dirty="0" smtClean="0"/>
              <a:t>{</a:t>
            </a:r>
          </a:p>
          <a:p>
            <a:pPr marL="0" indent="0">
              <a:buNone/>
            </a:pPr>
            <a:r>
              <a:rPr lang="en-US" altLang="zh-TW" sz="4000" dirty="0"/>
              <a:t>	</a:t>
            </a:r>
            <a:r>
              <a:rPr lang="en-US" altLang="zh-TW" sz="4000" dirty="0" err="1">
                <a:solidFill>
                  <a:schemeClr val="accent5"/>
                </a:solidFill>
              </a:rPr>
              <a:t>rect</a:t>
            </a:r>
            <a:r>
              <a:rPr lang="en-US" altLang="zh-TW" sz="4000" dirty="0" smtClean="0"/>
              <a:t> ( 100,100,100,100 );</a:t>
            </a:r>
          </a:p>
          <a:p>
            <a:pPr marL="0" indent="0">
              <a:buNone/>
            </a:pPr>
            <a:r>
              <a:rPr lang="en-US" altLang="zh-TW" sz="4000" dirty="0">
                <a:solidFill>
                  <a:schemeClr val="accent5"/>
                </a:solidFill>
              </a:rPr>
              <a:t>	</a:t>
            </a:r>
            <a:r>
              <a:rPr lang="en-US" altLang="zh-TW" sz="4000" dirty="0" smtClean="0">
                <a:solidFill>
                  <a:schemeClr val="accent5"/>
                </a:solidFill>
              </a:rPr>
              <a:t>translate</a:t>
            </a:r>
            <a:r>
              <a:rPr lang="en-US" altLang="zh-TW" sz="4000" dirty="0" smtClean="0"/>
              <a:t> ( 250,250 );</a:t>
            </a:r>
          </a:p>
          <a:p>
            <a:pPr marL="0" indent="0">
              <a:buNone/>
            </a:pPr>
            <a:r>
              <a:rPr lang="en-US" altLang="zh-TW" sz="4000" dirty="0"/>
              <a:t>	</a:t>
            </a:r>
            <a:r>
              <a:rPr lang="en-US" altLang="zh-TW" sz="4000" dirty="0" smtClean="0">
                <a:solidFill>
                  <a:schemeClr val="accent5"/>
                </a:solidFill>
              </a:rPr>
              <a:t>rotate</a:t>
            </a:r>
            <a:r>
              <a:rPr lang="en-US" altLang="zh-TW" sz="4000" dirty="0" smtClean="0"/>
              <a:t> ( PI/3 );</a:t>
            </a:r>
          </a:p>
          <a:p>
            <a:pPr marL="0" indent="0">
              <a:buNone/>
            </a:pPr>
            <a:r>
              <a:rPr lang="en-US" altLang="zh-TW" sz="4000" dirty="0"/>
              <a:t>	</a:t>
            </a:r>
            <a:r>
              <a:rPr lang="en-US" altLang="zh-TW" sz="4000" dirty="0" smtClean="0">
                <a:solidFill>
                  <a:schemeClr val="accent5"/>
                </a:solidFill>
              </a:rPr>
              <a:t>ellipse </a:t>
            </a:r>
            <a:r>
              <a:rPr lang="en-US" altLang="zh-TW" sz="4000" dirty="0" smtClean="0"/>
              <a:t>( 0,0,100,150 );</a:t>
            </a:r>
          </a:p>
          <a:p>
            <a:pPr marL="0" indent="0">
              <a:buNone/>
            </a:pPr>
            <a:r>
              <a:rPr lang="en-US" altLang="zh-TW" sz="4000" dirty="0" smtClean="0"/>
              <a:t>}</a:t>
            </a:r>
            <a:endParaRPr lang="zh-TW" altLang="en-US" sz="40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641" y="588084"/>
            <a:ext cx="5505797" cy="576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7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6221" y="1624644"/>
            <a:ext cx="9624811" cy="2387600"/>
          </a:xfrm>
        </p:spPr>
        <p:txBody>
          <a:bodyPr>
            <a:normAutofit/>
          </a:bodyPr>
          <a:lstStyle/>
          <a:p>
            <a:r>
              <a:rPr lang="zh-TW" alt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普瑞人喜歡擺動</a:t>
            </a:r>
            <a:endParaRPr lang="zh-TW" alt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898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6221" y="1624644"/>
            <a:ext cx="9624811" cy="2387600"/>
          </a:xfrm>
        </p:spPr>
        <p:txBody>
          <a:bodyPr>
            <a:normAutofit/>
          </a:bodyPr>
          <a:lstStyle/>
          <a:p>
            <a:r>
              <a:rPr lang="zh-TW" alt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普瑞人喜歡擺動</a:t>
            </a:r>
            <a:endParaRPr lang="zh-TW" alt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 rot="21140660">
            <a:off x="932688" y="4544569"/>
            <a:ext cx="246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solidFill>
                  <a:schemeClr val="accent1"/>
                </a:solidFill>
                <a:latin typeface="華康兒風體W4" panose="020F0400000000000000" pitchFamily="34" charset="-120"/>
                <a:ea typeface="華康兒風體W4" panose="020F0400000000000000" pitchFamily="34" charset="-120"/>
                <a:hlinkClick r:id="rId3" action="ppaction://hlinkfile"/>
              </a:rPr>
              <a:t>畫線線</a:t>
            </a:r>
            <a:endParaRPr lang="zh-TW" altLang="en-US" sz="4000" dirty="0">
              <a:solidFill>
                <a:schemeClr val="accent1"/>
              </a:solidFill>
              <a:latin typeface="華康兒風體W4" panose="020F0400000000000000" pitchFamily="34" charset="-120"/>
              <a:ea typeface="華康兒風體W4" panose="020F0400000000000000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 rot="233231">
            <a:off x="9278112" y="1293764"/>
            <a:ext cx="246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solidFill>
                  <a:schemeClr val="accent1"/>
                </a:solidFill>
                <a:latin typeface="華康兒風體W4" panose="020F0400000000000000" pitchFamily="34" charset="-120"/>
                <a:ea typeface="華康兒風體W4" panose="020F0400000000000000" pitchFamily="34" charset="-120"/>
                <a:hlinkClick r:id="rId4" action="ppaction://hlinkfile"/>
              </a:rPr>
              <a:t>扭扭</a:t>
            </a:r>
            <a:r>
              <a:rPr lang="zh-TW" altLang="en-US" sz="4000" dirty="0">
                <a:solidFill>
                  <a:schemeClr val="accent1"/>
                </a:solidFill>
                <a:latin typeface="華康兒風體W4" panose="020F0400000000000000" pitchFamily="34" charset="-120"/>
                <a:ea typeface="華康兒風體W4" panose="020F0400000000000000" pitchFamily="34" charset="-120"/>
                <a:hlinkClick r:id="rId4" action="ppaction://hlinkfile"/>
              </a:rPr>
              <a:t>星球</a:t>
            </a:r>
            <a:endParaRPr lang="zh-TW" altLang="en-US" sz="4000" dirty="0">
              <a:solidFill>
                <a:schemeClr val="accent1"/>
              </a:solidFill>
              <a:latin typeface="華康兒風體W4" panose="020F0400000000000000" pitchFamily="34" charset="-120"/>
              <a:ea typeface="華康兒風體W4" panose="020F0400000000000000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 rot="21140660">
            <a:off x="6416040" y="5575049"/>
            <a:ext cx="246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solidFill>
                  <a:schemeClr val="accent1"/>
                </a:solidFill>
                <a:latin typeface="華康兒風體W4" panose="020F0400000000000000" pitchFamily="34" charset="-120"/>
                <a:ea typeface="華康兒風體W4" panose="020F0400000000000000" pitchFamily="34" charset="-120"/>
                <a:hlinkClick r:id="rId5" action="ppaction://hlinkfile"/>
              </a:rPr>
              <a:t>碎形樹</a:t>
            </a:r>
            <a:endParaRPr lang="zh-TW" altLang="en-US" sz="4000" dirty="0">
              <a:solidFill>
                <a:schemeClr val="accent1"/>
              </a:solidFill>
              <a:latin typeface="華康兒風體W4" panose="020F0400000000000000" pitchFamily="34" charset="-120"/>
              <a:ea typeface="華康兒風體W4" panose="020F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777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動畫的秘密 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──畫格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raw()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裡面的內容會被不斷重複執行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每執行一次稱為一個「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畫格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(frame)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預設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秒鐘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60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個畫格  → 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60fps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(frames per second)</a:t>
            </a: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可透過  </a:t>
            </a:r>
            <a:r>
              <a:rPr lang="en-US" altLang="zh-TW" sz="32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frameRate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()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指令來改變速率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1211724"/>
            <a:ext cx="3133395" cy="4669964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8129257" y="3546706"/>
            <a:ext cx="2986088" cy="1047889"/>
            <a:chOff x="7953375" y="3476625"/>
            <a:chExt cx="2986088" cy="1047889"/>
          </a:xfrm>
        </p:grpSpPr>
        <p:sp>
          <p:nvSpPr>
            <p:cNvPr id="3" name="橢圓 2"/>
            <p:cNvSpPr/>
            <p:nvPr/>
          </p:nvSpPr>
          <p:spPr>
            <a:xfrm>
              <a:off x="7953375" y="3476625"/>
              <a:ext cx="2143125" cy="27622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" name="弧形接點 6"/>
            <p:cNvCxnSpPr/>
            <p:nvPr/>
          </p:nvCxnSpPr>
          <p:spPr>
            <a:xfrm>
              <a:off x="9191625" y="3752850"/>
              <a:ext cx="628650" cy="457200"/>
            </a:xfrm>
            <a:prstGeom prst="curvedConnector3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字方塊 7"/>
            <p:cNvSpPr txBox="1"/>
            <p:nvPr/>
          </p:nvSpPr>
          <p:spPr>
            <a:xfrm>
              <a:off x="9834563" y="4001294"/>
              <a:ext cx="1104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</a:rPr>
                <a:t>30fps</a:t>
              </a:r>
              <a:endParaRPr lang="zh-TW" altLang="en-US" sz="2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584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動畫的秘密 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──畫格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1243964" y="1472184"/>
            <a:ext cx="8371714" cy="5120284"/>
            <a:chOff x="1243964" y="1472184"/>
            <a:chExt cx="8371714" cy="5120284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964" y="1472184"/>
              <a:ext cx="8371714" cy="5120284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018" y="2507919"/>
              <a:ext cx="4762500" cy="2857500"/>
            </a:xfrm>
            <a:prstGeom prst="rect">
              <a:avLst/>
            </a:prstGeom>
          </p:spPr>
        </p:pic>
      </p:grpSp>
      <p:grpSp>
        <p:nvGrpSpPr>
          <p:cNvPr id="6" name="群組 5"/>
          <p:cNvGrpSpPr/>
          <p:nvPr/>
        </p:nvGrpSpPr>
        <p:grpSpPr>
          <a:xfrm>
            <a:off x="242150" y="2091292"/>
            <a:ext cx="4391838" cy="4611745"/>
            <a:chOff x="242150" y="2091292"/>
            <a:chExt cx="4391838" cy="4611745"/>
          </a:xfrm>
        </p:grpSpPr>
        <p:sp>
          <p:nvSpPr>
            <p:cNvPr id="8" name="橢圓 7"/>
            <p:cNvSpPr/>
            <p:nvPr/>
          </p:nvSpPr>
          <p:spPr>
            <a:xfrm>
              <a:off x="1325880" y="5504689"/>
              <a:ext cx="3035808" cy="8686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/>
            <p:cNvSpPr/>
            <p:nvPr/>
          </p:nvSpPr>
          <p:spPr>
            <a:xfrm>
              <a:off x="1126998" y="2091292"/>
              <a:ext cx="1276350" cy="3429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1398460" y="3614942"/>
              <a:ext cx="1162050" cy="3429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 rot="20708638">
              <a:off x="242150" y="2220710"/>
              <a:ext cx="8477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 smtClean="0">
                  <a:solidFill>
                    <a:srgbClr val="FF0000"/>
                  </a:solidFill>
                </a:rPr>
                <a:t>這啥</a:t>
              </a:r>
              <a:r>
                <a:rPr lang="en-US" altLang="zh-TW" sz="2000" b="1" dirty="0" smtClean="0">
                  <a:solidFill>
                    <a:srgbClr val="FF0000"/>
                  </a:solidFill>
                </a:rPr>
                <a:t>?!</a:t>
              </a:r>
              <a:endParaRPr lang="zh-TW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 rot="21226148">
              <a:off x="585051" y="3586338"/>
              <a:ext cx="8477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 smtClean="0">
                  <a:solidFill>
                    <a:srgbClr val="FF0000"/>
                  </a:solidFill>
                </a:rPr>
                <a:t>這啥</a:t>
              </a:r>
              <a:r>
                <a:rPr lang="en-US" altLang="zh-TW" sz="2000" b="1" dirty="0" smtClean="0">
                  <a:solidFill>
                    <a:srgbClr val="FF0000"/>
                  </a:solidFill>
                </a:rPr>
                <a:t>?!</a:t>
              </a:r>
              <a:endParaRPr lang="zh-TW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 rot="20708638">
              <a:off x="3786264" y="6302927"/>
              <a:ext cx="8477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 smtClean="0">
                  <a:solidFill>
                    <a:srgbClr val="FF0000"/>
                  </a:solidFill>
                </a:rPr>
                <a:t>這啥</a:t>
              </a:r>
              <a:r>
                <a:rPr lang="en-US" altLang="zh-TW" sz="2000" b="1" dirty="0" smtClean="0">
                  <a:solidFill>
                    <a:srgbClr val="FF0000"/>
                  </a:solidFill>
                </a:rPr>
                <a:t>?!</a:t>
              </a:r>
              <a:endParaRPr lang="zh-TW" altLang="en-US" sz="20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460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動畫的秘密 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──變數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  →  圖形的座標、大小、顏色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改變</a:t>
            </a:r>
            <a:endParaRPr lang="en-US" altLang="zh-TW" sz="3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需要一個空間記錄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改變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的狀態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這個空間就叫做「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變數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(variable)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zh-TW" altLang="en-US" sz="3200" dirty="0"/>
          </a:p>
        </p:txBody>
      </p:sp>
      <p:grpSp>
        <p:nvGrpSpPr>
          <p:cNvPr id="16" name="群組 15"/>
          <p:cNvGrpSpPr/>
          <p:nvPr/>
        </p:nvGrpSpPr>
        <p:grpSpPr>
          <a:xfrm>
            <a:off x="7600878" y="1769374"/>
            <a:ext cx="3895940" cy="5088626"/>
            <a:chOff x="7600878" y="1769374"/>
            <a:chExt cx="3895940" cy="5088626"/>
          </a:xfrm>
        </p:grpSpPr>
        <p:grpSp>
          <p:nvGrpSpPr>
            <p:cNvPr id="10" name="群組 9"/>
            <p:cNvGrpSpPr/>
            <p:nvPr/>
          </p:nvGrpSpPr>
          <p:grpSpPr>
            <a:xfrm>
              <a:off x="7600878" y="3343359"/>
              <a:ext cx="3752922" cy="3514641"/>
              <a:chOff x="7820025" y="1825625"/>
              <a:chExt cx="3752922" cy="3514641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0025" y="1825625"/>
                <a:ext cx="3752922" cy="3514641"/>
              </a:xfrm>
              <a:prstGeom prst="rect">
                <a:avLst/>
              </a:prstGeom>
            </p:spPr>
          </p:pic>
          <p:sp>
            <p:nvSpPr>
              <p:cNvPr id="7" name="文字方塊 6"/>
              <p:cNvSpPr txBox="1"/>
              <p:nvPr/>
            </p:nvSpPr>
            <p:spPr>
              <a:xfrm>
                <a:off x="9077433" y="2798115"/>
                <a:ext cx="170497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9600" dirty="0" smtClean="0">
                    <a:latin typeface="Charlemagne Std" panose="04020705060702020204" pitchFamily="82" charset="0"/>
                  </a:rPr>
                  <a:t>X</a:t>
                </a:r>
                <a:endParaRPr lang="zh-TW" altLang="en-US" sz="9600" dirty="0">
                  <a:latin typeface="Charlemagne Std" panose="04020705060702020204" pitchFamily="82" charset="0"/>
                </a:endParaRPr>
              </a:p>
            </p:txBody>
          </p:sp>
        </p:grpSp>
        <p:grpSp>
          <p:nvGrpSpPr>
            <p:cNvPr id="15" name="群組 14"/>
            <p:cNvGrpSpPr/>
            <p:nvPr/>
          </p:nvGrpSpPr>
          <p:grpSpPr>
            <a:xfrm>
              <a:off x="8639175" y="1769374"/>
              <a:ext cx="2857643" cy="1652671"/>
              <a:chOff x="8639175" y="1769374"/>
              <a:chExt cx="2857643" cy="1652671"/>
            </a:xfrm>
          </p:grpSpPr>
          <p:sp>
            <p:nvSpPr>
              <p:cNvPr id="13" name="橢圓形圖說文字 12"/>
              <p:cNvSpPr/>
              <p:nvPr/>
            </p:nvSpPr>
            <p:spPr>
              <a:xfrm>
                <a:off x="8639175" y="1769374"/>
                <a:ext cx="2857643" cy="1652671"/>
              </a:xfrm>
              <a:prstGeom prst="wedgeEllipseCallou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9067800" y="2136612"/>
                <a:ext cx="219075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800" dirty="0" smtClean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我是變數</a:t>
                </a:r>
                <a:r>
                  <a:rPr lang="en-US" altLang="zh-TW" sz="2800" dirty="0" smtClean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</a:t>
                </a:r>
                <a:r>
                  <a:rPr lang="zh-TW" altLang="en-US" sz="2800" dirty="0" smtClean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:endParaRPr lang="en-US" altLang="zh-TW" sz="2800" dirty="0" smtClean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2800" dirty="0" smtClean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我會變喔！</a:t>
                </a:r>
                <a:endParaRPr lang="zh-TW" altLang="en-US" sz="2800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252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4152900" y="1639792"/>
            <a:ext cx="7545086" cy="4614704"/>
            <a:chOff x="1243964" y="1472184"/>
            <a:chExt cx="8371714" cy="5120284"/>
          </a:xfrm>
        </p:grpSpPr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964" y="1472184"/>
              <a:ext cx="8371714" cy="5120284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018" y="2507919"/>
              <a:ext cx="4762500" cy="2857500"/>
            </a:xfrm>
            <a:prstGeom prst="rect">
              <a:avLst/>
            </a:prstGeom>
          </p:spPr>
        </p:pic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動畫的秘密 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──變數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zh-TW" altLang="en-US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變數三要訣</a:t>
            </a:r>
            <a:endParaRPr lang="en-US" altLang="zh-TW" b="1" dirty="0" smtClean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宣告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初始化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改變它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2009775" y="2219325"/>
            <a:ext cx="3057525" cy="438150"/>
            <a:chOff x="2009775" y="2219325"/>
            <a:chExt cx="3057525" cy="438150"/>
          </a:xfrm>
        </p:grpSpPr>
        <p:sp>
          <p:nvSpPr>
            <p:cNvPr id="8" name="圓角矩形 7"/>
            <p:cNvSpPr/>
            <p:nvPr/>
          </p:nvSpPr>
          <p:spPr>
            <a:xfrm>
              <a:off x="4219576" y="2219325"/>
              <a:ext cx="847724" cy="27622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單箭頭接點 11"/>
            <p:cNvCxnSpPr/>
            <p:nvPr/>
          </p:nvCxnSpPr>
          <p:spPr>
            <a:xfrm flipV="1">
              <a:off x="2009775" y="2381250"/>
              <a:ext cx="2143125" cy="2762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群組 17"/>
          <p:cNvGrpSpPr/>
          <p:nvPr/>
        </p:nvGrpSpPr>
        <p:grpSpPr>
          <a:xfrm>
            <a:off x="2305050" y="3295650"/>
            <a:ext cx="2933700" cy="524357"/>
            <a:chOff x="2305050" y="3295650"/>
            <a:chExt cx="2933700" cy="524357"/>
          </a:xfrm>
        </p:grpSpPr>
        <p:sp>
          <p:nvSpPr>
            <p:cNvPr id="9" name="圓角矩形 8"/>
            <p:cNvSpPr/>
            <p:nvPr/>
          </p:nvSpPr>
          <p:spPr>
            <a:xfrm>
              <a:off x="4391026" y="3543782"/>
              <a:ext cx="847724" cy="27622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單箭頭接點 13"/>
            <p:cNvCxnSpPr/>
            <p:nvPr/>
          </p:nvCxnSpPr>
          <p:spPr>
            <a:xfrm>
              <a:off x="2305050" y="3295650"/>
              <a:ext cx="1914526" cy="3429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/>
          <p:cNvGrpSpPr/>
          <p:nvPr/>
        </p:nvGrpSpPr>
        <p:grpSpPr>
          <a:xfrm>
            <a:off x="2295525" y="3983038"/>
            <a:ext cx="4571619" cy="2033714"/>
            <a:chOff x="2295525" y="3983038"/>
            <a:chExt cx="4571619" cy="2033714"/>
          </a:xfrm>
        </p:grpSpPr>
        <p:sp>
          <p:nvSpPr>
            <p:cNvPr id="10" name="圓角矩形 9"/>
            <p:cNvSpPr/>
            <p:nvPr/>
          </p:nvSpPr>
          <p:spPr>
            <a:xfrm>
              <a:off x="4391025" y="5400051"/>
              <a:ext cx="2476119" cy="616701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6" name="直線單箭頭接點 15"/>
            <p:cNvCxnSpPr/>
            <p:nvPr/>
          </p:nvCxnSpPr>
          <p:spPr>
            <a:xfrm>
              <a:off x="2295525" y="3983038"/>
              <a:ext cx="1963637" cy="151288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790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4152900" y="1639792"/>
            <a:ext cx="7545086" cy="4614704"/>
            <a:chOff x="1243964" y="1472184"/>
            <a:chExt cx="8371714" cy="5120284"/>
          </a:xfrm>
        </p:grpSpPr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964" y="1472184"/>
              <a:ext cx="8371714" cy="5120284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018" y="2507919"/>
              <a:ext cx="4762500" cy="2857500"/>
            </a:xfrm>
            <a:prstGeom prst="rect">
              <a:avLst/>
            </a:prstGeom>
          </p:spPr>
        </p:pic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動畫的秘密 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──變數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zh-TW" altLang="en-US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變數三要訣</a:t>
            </a:r>
            <a:endParaRPr lang="en-US" altLang="zh-TW" b="1" dirty="0" smtClean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宣告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初始化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改變它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2009775" y="2219325"/>
            <a:ext cx="3057525" cy="438150"/>
            <a:chOff x="2009775" y="2219325"/>
            <a:chExt cx="3057525" cy="438150"/>
          </a:xfrm>
        </p:grpSpPr>
        <p:sp>
          <p:nvSpPr>
            <p:cNvPr id="8" name="圓角矩形 7"/>
            <p:cNvSpPr/>
            <p:nvPr/>
          </p:nvSpPr>
          <p:spPr>
            <a:xfrm>
              <a:off x="4219576" y="2219325"/>
              <a:ext cx="847724" cy="27622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單箭頭接點 11"/>
            <p:cNvCxnSpPr/>
            <p:nvPr/>
          </p:nvCxnSpPr>
          <p:spPr>
            <a:xfrm flipV="1">
              <a:off x="2009775" y="2381250"/>
              <a:ext cx="2143125" cy="2762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群組 17"/>
          <p:cNvGrpSpPr/>
          <p:nvPr/>
        </p:nvGrpSpPr>
        <p:grpSpPr>
          <a:xfrm>
            <a:off x="2305050" y="3295650"/>
            <a:ext cx="2933700" cy="524357"/>
            <a:chOff x="2305050" y="3295650"/>
            <a:chExt cx="2933700" cy="524357"/>
          </a:xfrm>
        </p:grpSpPr>
        <p:sp>
          <p:nvSpPr>
            <p:cNvPr id="9" name="圓角矩形 8"/>
            <p:cNvSpPr/>
            <p:nvPr/>
          </p:nvSpPr>
          <p:spPr>
            <a:xfrm>
              <a:off x="4391026" y="3543782"/>
              <a:ext cx="847724" cy="27622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單箭頭接點 13"/>
            <p:cNvCxnSpPr/>
            <p:nvPr/>
          </p:nvCxnSpPr>
          <p:spPr>
            <a:xfrm>
              <a:off x="2305050" y="3295650"/>
              <a:ext cx="1914526" cy="3429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/>
          <p:cNvGrpSpPr/>
          <p:nvPr/>
        </p:nvGrpSpPr>
        <p:grpSpPr>
          <a:xfrm>
            <a:off x="2295525" y="3983038"/>
            <a:ext cx="4571619" cy="2033714"/>
            <a:chOff x="2295525" y="3983038"/>
            <a:chExt cx="4571619" cy="2033714"/>
          </a:xfrm>
        </p:grpSpPr>
        <p:sp>
          <p:nvSpPr>
            <p:cNvPr id="10" name="圓角矩形 9"/>
            <p:cNvSpPr/>
            <p:nvPr/>
          </p:nvSpPr>
          <p:spPr>
            <a:xfrm>
              <a:off x="4391025" y="5400051"/>
              <a:ext cx="2476119" cy="616701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6" name="直線單箭頭接點 15"/>
            <p:cNvCxnSpPr/>
            <p:nvPr/>
          </p:nvCxnSpPr>
          <p:spPr>
            <a:xfrm>
              <a:off x="2295525" y="3983038"/>
              <a:ext cx="1963637" cy="151288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字方塊 22"/>
          <p:cNvSpPr txBox="1"/>
          <p:nvPr/>
        </p:nvSpPr>
        <p:spPr>
          <a:xfrm>
            <a:off x="1407165" y="1885075"/>
            <a:ext cx="9739371" cy="31700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TW" sz="6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 += 50; </a:t>
            </a:r>
            <a:r>
              <a:rPr lang="en-US" altLang="zh-TW" sz="54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//</a:t>
            </a:r>
            <a:r>
              <a:rPr lang="zh-TW" altLang="en-US" sz="54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</a:t>
            </a:r>
            <a:r>
              <a:rPr lang="en-US" altLang="zh-TW" sz="54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54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增加</a:t>
            </a:r>
            <a:r>
              <a:rPr lang="en-US" altLang="zh-TW" sz="54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</a:p>
          <a:p>
            <a:pPr>
              <a:spcBef>
                <a:spcPts val="1200"/>
              </a:spcBef>
            </a:pPr>
            <a:r>
              <a:rPr lang="en-US" altLang="zh-TW" sz="6000" dirty="0" smtClean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if</a:t>
            </a:r>
            <a:r>
              <a:rPr lang="en-US" altLang="zh-TW" sz="6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(x &gt;= 500)  x = 0;</a:t>
            </a:r>
          </a:p>
          <a:p>
            <a:pPr>
              <a:spcBef>
                <a:spcPts val="1200"/>
              </a:spcBef>
            </a:pPr>
            <a:r>
              <a:rPr lang="en-US" altLang="zh-TW" sz="54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//</a:t>
            </a:r>
            <a:r>
              <a:rPr lang="zh-TW" altLang="en-US" sz="54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en-US" altLang="zh-TW" sz="54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54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大於等於</a:t>
            </a:r>
            <a:r>
              <a:rPr lang="en-US" altLang="zh-TW" sz="54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sz="54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，則歸零</a:t>
            </a:r>
            <a:endParaRPr lang="zh-TW" altLang="en-US" sz="5400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337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4152900" y="1639792"/>
            <a:ext cx="7545086" cy="4614704"/>
            <a:chOff x="1243964" y="1472184"/>
            <a:chExt cx="8371714" cy="5120284"/>
          </a:xfrm>
        </p:grpSpPr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964" y="1472184"/>
              <a:ext cx="8371714" cy="5120284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018" y="2507919"/>
              <a:ext cx="4762500" cy="2857500"/>
            </a:xfrm>
            <a:prstGeom prst="rect">
              <a:avLst/>
            </a:prstGeom>
          </p:spPr>
        </p:pic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動畫的秘密 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──變數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zh-TW" altLang="en-US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變數三要訣</a:t>
            </a:r>
            <a:endParaRPr lang="en-US" altLang="zh-TW" b="1" dirty="0" smtClean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宣告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初始化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改變它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2009775" y="2219325"/>
            <a:ext cx="3057525" cy="438150"/>
            <a:chOff x="2009775" y="2219325"/>
            <a:chExt cx="3057525" cy="438150"/>
          </a:xfrm>
        </p:grpSpPr>
        <p:sp>
          <p:nvSpPr>
            <p:cNvPr id="8" name="圓角矩形 7"/>
            <p:cNvSpPr/>
            <p:nvPr/>
          </p:nvSpPr>
          <p:spPr>
            <a:xfrm>
              <a:off x="4219576" y="2219325"/>
              <a:ext cx="847724" cy="27622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單箭頭接點 11"/>
            <p:cNvCxnSpPr/>
            <p:nvPr/>
          </p:nvCxnSpPr>
          <p:spPr>
            <a:xfrm flipV="1">
              <a:off x="2009775" y="2381250"/>
              <a:ext cx="2143125" cy="2762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群組 17"/>
          <p:cNvGrpSpPr/>
          <p:nvPr/>
        </p:nvGrpSpPr>
        <p:grpSpPr>
          <a:xfrm>
            <a:off x="2305050" y="3295650"/>
            <a:ext cx="2933700" cy="524357"/>
            <a:chOff x="2305050" y="3295650"/>
            <a:chExt cx="2933700" cy="524357"/>
          </a:xfrm>
        </p:grpSpPr>
        <p:sp>
          <p:nvSpPr>
            <p:cNvPr id="9" name="圓角矩形 8"/>
            <p:cNvSpPr/>
            <p:nvPr/>
          </p:nvSpPr>
          <p:spPr>
            <a:xfrm>
              <a:off x="4391026" y="3543782"/>
              <a:ext cx="847724" cy="27622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單箭頭接點 13"/>
            <p:cNvCxnSpPr/>
            <p:nvPr/>
          </p:nvCxnSpPr>
          <p:spPr>
            <a:xfrm>
              <a:off x="2305050" y="3295650"/>
              <a:ext cx="1914526" cy="3429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/>
          <p:cNvGrpSpPr/>
          <p:nvPr/>
        </p:nvGrpSpPr>
        <p:grpSpPr>
          <a:xfrm>
            <a:off x="2295525" y="3983038"/>
            <a:ext cx="4571619" cy="2033714"/>
            <a:chOff x="2295525" y="3983038"/>
            <a:chExt cx="4571619" cy="2033714"/>
          </a:xfrm>
        </p:grpSpPr>
        <p:sp>
          <p:nvSpPr>
            <p:cNvPr id="10" name="圓角矩形 9"/>
            <p:cNvSpPr/>
            <p:nvPr/>
          </p:nvSpPr>
          <p:spPr>
            <a:xfrm>
              <a:off x="4391025" y="5400051"/>
              <a:ext cx="2476119" cy="616701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6" name="直線單箭頭接點 15"/>
            <p:cNvCxnSpPr/>
            <p:nvPr/>
          </p:nvCxnSpPr>
          <p:spPr>
            <a:xfrm>
              <a:off x="2295525" y="3983038"/>
              <a:ext cx="1963637" cy="151288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026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03" y="3951675"/>
            <a:ext cx="4038822" cy="24358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17670">
            <a:off x="1835627" y="1373504"/>
            <a:ext cx="2349478" cy="2349478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737" y="3769692"/>
            <a:ext cx="3645471" cy="2781571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3192">
            <a:off x="7538433" y="1504420"/>
            <a:ext cx="2349478" cy="234947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344" y="239329"/>
            <a:ext cx="3217806" cy="321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0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動畫的秘密 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──變數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zh-TW" altLang="en-US" sz="32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變數的種類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整數：</a:t>
            </a:r>
            <a:r>
              <a:rPr lang="en-US" altLang="zh-TW" sz="3200" dirty="0" err="1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</a:t>
            </a:r>
            <a:r>
              <a:rPr lang="en-US" altLang="zh-TW" sz="3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小數：</a:t>
            </a:r>
            <a:r>
              <a:rPr lang="en-US" altLang="zh-TW" sz="3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float</a:t>
            </a:r>
            <a:r>
              <a:rPr lang="zh-TW" altLang="en-US" sz="3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sz="3200" dirty="0" smtClean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顏色：</a:t>
            </a:r>
            <a:r>
              <a:rPr lang="en-US" altLang="zh-TW" sz="3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color</a:t>
            </a:r>
            <a:endParaRPr lang="zh-TW" altLang="en-US" sz="3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403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動畫的秘密 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──變數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zh-TW" altLang="en-US" sz="32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變數的種類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整數：</a:t>
            </a:r>
            <a:r>
              <a:rPr lang="en-US" altLang="zh-TW" sz="3200" dirty="0" err="1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</a:t>
            </a:r>
            <a:endParaRPr lang="en-US" altLang="zh-TW" sz="3200" dirty="0" smtClean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小數：</a:t>
            </a:r>
            <a:r>
              <a:rPr lang="en-US" altLang="zh-TW" sz="3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float</a:t>
            </a: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顏色：</a:t>
            </a:r>
            <a:r>
              <a:rPr lang="en-US" altLang="zh-TW" sz="3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color</a:t>
            </a:r>
            <a:endParaRPr lang="zh-TW" altLang="en-US" sz="3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4172589" y="1307592"/>
            <a:ext cx="7476867" cy="5498350"/>
            <a:chOff x="4172589" y="1307592"/>
            <a:chExt cx="7476867" cy="549835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2589" y="1307592"/>
              <a:ext cx="7476867" cy="549835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122" y="2365356"/>
              <a:ext cx="3700462" cy="2220277"/>
            </a:xfrm>
            <a:prstGeom prst="rect">
              <a:avLst/>
            </a:prstGeom>
          </p:spPr>
        </p:pic>
      </p:grpSp>
      <p:sp>
        <p:nvSpPr>
          <p:cNvPr id="7" name="文字方塊 6"/>
          <p:cNvSpPr txBox="1"/>
          <p:nvPr/>
        </p:nvSpPr>
        <p:spPr>
          <a:xfrm>
            <a:off x="1432751" y="1991404"/>
            <a:ext cx="10040112" cy="3016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TW" sz="4000" dirty="0" err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len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= 70;</a:t>
            </a:r>
          </a:p>
          <a:p>
            <a:pPr>
              <a:spcBef>
                <a:spcPts val="1200"/>
              </a:spcBef>
            </a:pPr>
            <a:r>
              <a:rPr lang="en-US" altLang="zh-TW" sz="40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float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angle = 0;</a:t>
            </a:r>
          </a:p>
          <a:p>
            <a:pPr>
              <a:spcBef>
                <a:spcPts val="1200"/>
              </a:spcBef>
            </a:pPr>
            <a:r>
              <a:rPr lang="en-US" altLang="zh-TW" sz="40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color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white = #FFFFFF, green = #DFFF5F</a:t>
            </a: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;</a:t>
            </a:r>
          </a:p>
          <a:p>
            <a:pPr>
              <a:spcBef>
                <a:spcPts val="1200"/>
              </a:spcBef>
            </a:pP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0582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4172589" y="1307592"/>
            <a:ext cx="7476867" cy="5498350"/>
            <a:chOff x="4172589" y="1307592"/>
            <a:chExt cx="7476867" cy="5498350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2589" y="1307592"/>
              <a:ext cx="7476867" cy="549835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122" y="2365356"/>
              <a:ext cx="3700462" cy="2220277"/>
            </a:xfrm>
            <a:prstGeom prst="rect">
              <a:avLst/>
            </a:prstGeom>
          </p:spPr>
        </p:pic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動畫的秘密 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──變數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zh-TW" altLang="en-US" sz="32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變數的種類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整數：</a:t>
            </a:r>
            <a:r>
              <a:rPr lang="en-US" altLang="zh-TW" sz="3200" dirty="0" err="1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</a:t>
            </a:r>
            <a:endParaRPr lang="en-US" altLang="zh-TW" sz="3200" dirty="0" smtClean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小數：</a:t>
            </a:r>
            <a:r>
              <a:rPr lang="en-US" altLang="zh-TW" sz="3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float</a:t>
            </a: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顏色：</a:t>
            </a:r>
            <a:r>
              <a:rPr lang="en-US" altLang="zh-TW" sz="3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color</a:t>
            </a:r>
            <a:endParaRPr lang="zh-TW" altLang="en-US" sz="3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4050792" y="1200150"/>
            <a:ext cx="6817233" cy="923330"/>
            <a:chOff x="4050792" y="1200150"/>
            <a:chExt cx="6817233" cy="923330"/>
          </a:xfrm>
        </p:grpSpPr>
        <p:sp>
          <p:nvSpPr>
            <p:cNvPr id="5" name="圓角矩形 4"/>
            <p:cNvSpPr/>
            <p:nvPr/>
          </p:nvSpPr>
          <p:spPr>
            <a:xfrm>
              <a:off x="4050792" y="1317868"/>
              <a:ext cx="4407408" cy="73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8639175" y="1200150"/>
              <a:ext cx="22288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棒子的長度</a:t>
              </a:r>
              <a:endPara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旋轉的角度</a:t>
              </a:r>
              <a:endPara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棒子和圈圈的顏色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1628013" y="2048256"/>
            <a:ext cx="10040112" cy="3016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TW" sz="4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4000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size</a:t>
            </a:r>
            <a:r>
              <a:rPr lang="en-US" altLang="zh-TW" sz="4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(500,300</a:t>
            </a:r>
            <a:r>
              <a:rPr lang="en-US" altLang="zh-TW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en-US" altLang="zh-TW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dirty="0" err="1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frameRate</a:t>
            </a:r>
            <a:r>
              <a:rPr lang="en-US" altLang="zh-TW" sz="4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(6</a:t>
            </a:r>
            <a:r>
              <a:rPr lang="en-US" altLang="zh-TW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en-US" altLang="zh-TW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4000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strokeWeight</a:t>
            </a:r>
            <a:r>
              <a:rPr lang="en-US" altLang="zh-TW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(3);</a:t>
            </a:r>
          </a:p>
          <a:p>
            <a:pPr>
              <a:spcBef>
                <a:spcPts val="1200"/>
              </a:spcBef>
            </a:pPr>
            <a:r>
              <a:rPr lang="en-US" altLang="zh-TW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4000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noFill</a:t>
            </a:r>
            <a:r>
              <a:rPr lang="en-US" altLang="zh-TW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();</a:t>
            </a:r>
            <a:endParaRPr lang="zh-TW" altLang="en-US" sz="4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451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4172589" y="1307592"/>
            <a:ext cx="7476867" cy="5498350"/>
            <a:chOff x="4172589" y="1307592"/>
            <a:chExt cx="7476867" cy="5498350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2589" y="1307592"/>
              <a:ext cx="7476867" cy="5498350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122" y="2365356"/>
              <a:ext cx="3700462" cy="2220277"/>
            </a:xfrm>
            <a:prstGeom prst="rect">
              <a:avLst/>
            </a:prstGeom>
          </p:spPr>
        </p:pic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動畫的秘密 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──變數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zh-TW" altLang="en-US" sz="32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變數的種類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整數：</a:t>
            </a:r>
            <a:r>
              <a:rPr lang="en-US" altLang="zh-TW" sz="3200" dirty="0" err="1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</a:t>
            </a:r>
            <a:endParaRPr lang="en-US" altLang="zh-TW" sz="3200" dirty="0" smtClean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小數：</a:t>
            </a:r>
            <a:r>
              <a:rPr lang="en-US" altLang="zh-TW" sz="3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float</a:t>
            </a: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顏色：</a:t>
            </a:r>
            <a:r>
              <a:rPr lang="en-US" altLang="zh-TW" sz="3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color</a:t>
            </a:r>
            <a:endParaRPr lang="zh-TW" altLang="en-US" sz="3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4184479" y="2120874"/>
            <a:ext cx="2931458" cy="1262406"/>
            <a:chOff x="4184479" y="2120874"/>
            <a:chExt cx="2931458" cy="1262406"/>
          </a:xfrm>
        </p:grpSpPr>
        <p:sp>
          <p:nvSpPr>
            <p:cNvPr id="5" name="圓角矩形 4"/>
            <p:cNvSpPr/>
            <p:nvPr/>
          </p:nvSpPr>
          <p:spPr>
            <a:xfrm>
              <a:off x="4184479" y="2490206"/>
              <a:ext cx="2655233" cy="893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5734812" y="2120874"/>
              <a:ext cx="1381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基本設定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4050792" y="1200150"/>
            <a:ext cx="6817233" cy="923330"/>
            <a:chOff x="4050792" y="1200150"/>
            <a:chExt cx="6817233" cy="923330"/>
          </a:xfrm>
        </p:grpSpPr>
        <p:sp>
          <p:nvSpPr>
            <p:cNvPr id="10" name="圓角矩形 9"/>
            <p:cNvSpPr/>
            <p:nvPr/>
          </p:nvSpPr>
          <p:spPr>
            <a:xfrm>
              <a:off x="4050792" y="1317868"/>
              <a:ext cx="4407408" cy="73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8639175" y="1200150"/>
              <a:ext cx="22288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棒子的長度</a:t>
              </a:r>
              <a:endPara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旋轉的角度</a:t>
              </a:r>
              <a:endPara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棒子和圈圈的顏色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1075944" y="2183193"/>
            <a:ext cx="10040112" cy="18774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TW" sz="4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4000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background</a:t>
            </a:r>
            <a:r>
              <a:rPr lang="en-US" altLang="zh-TW" sz="4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(#000000</a:t>
            </a:r>
            <a:r>
              <a:rPr lang="en-US" altLang="zh-TW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en-US" altLang="zh-TW" sz="40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translate</a:t>
            </a:r>
            <a:r>
              <a:rPr lang="en-US" altLang="zh-TW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4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width</a:t>
            </a:r>
            <a:r>
              <a:rPr lang="en-US" altLang="zh-TW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/2, </a:t>
            </a:r>
            <a:r>
              <a:rPr lang="en-US" altLang="zh-TW" sz="4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height</a:t>
            </a:r>
            <a:r>
              <a:rPr lang="en-US" altLang="zh-TW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/2</a:t>
            </a:r>
            <a:r>
              <a:rPr lang="en-US" altLang="zh-TW" sz="4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);</a:t>
            </a:r>
          </a:p>
          <a:p>
            <a:pPr>
              <a:spcBef>
                <a:spcPts val="1200"/>
              </a:spcBef>
            </a:pPr>
            <a:endParaRPr lang="zh-TW" altLang="en-US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059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4172589" y="1307592"/>
            <a:ext cx="7476867" cy="5498350"/>
            <a:chOff x="4172589" y="1307592"/>
            <a:chExt cx="7476867" cy="5498350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2589" y="1307592"/>
              <a:ext cx="7476867" cy="5498350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122" y="2365356"/>
              <a:ext cx="3700462" cy="2220277"/>
            </a:xfrm>
            <a:prstGeom prst="rect">
              <a:avLst/>
            </a:prstGeom>
          </p:spPr>
        </p:pic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動畫的秘密 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──變數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zh-TW" altLang="en-US" sz="32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變數的種類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整數：</a:t>
            </a:r>
            <a:r>
              <a:rPr lang="en-US" altLang="zh-TW" sz="3200" dirty="0" err="1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</a:t>
            </a:r>
            <a:endParaRPr lang="en-US" altLang="zh-TW" sz="3200" dirty="0" smtClean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小數：</a:t>
            </a:r>
            <a:r>
              <a:rPr lang="en-US" altLang="zh-TW" sz="3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float</a:t>
            </a: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顏色：</a:t>
            </a:r>
            <a:r>
              <a:rPr lang="en-US" altLang="zh-TW" sz="3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color</a:t>
            </a:r>
            <a:endParaRPr lang="zh-TW" altLang="en-US" sz="3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3236741" y="3970634"/>
            <a:ext cx="4297534" cy="674906"/>
            <a:chOff x="3236741" y="3970634"/>
            <a:chExt cx="4297534" cy="674906"/>
          </a:xfrm>
        </p:grpSpPr>
        <p:sp>
          <p:nvSpPr>
            <p:cNvPr id="5" name="圓角矩形 4"/>
            <p:cNvSpPr/>
            <p:nvPr/>
          </p:nvSpPr>
          <p:spPr>
            <a:xfrm>
              <a:off x="4346404" y="3970634"/>
              <a:ext cx="3187871" cy="67490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3236741" y="3999209"/>
              <a:ext cx="15906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黑色背景</a:t>
              </a:r>
              <a:endPara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原點</a:t>
              </a:r>
              <a:r>
                <a:rPr lang="zh-TW" altLang="en-US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置</a:t>
              </a:r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4050792" y="1200150"/>
            <a:ext cx="6817233" cy="923330"/>
            <a:chOff x="4050792" y="1200150"/>
            <a:chExt cx="6817233" cy="923330"/>
          </a:xfrm>
        </p:grpSpPr>
        <p:sp>
          <p:nvSpPr>
            <p:cNvPr id="10" name="圓角矩形 9"/>
            <p:cNvSpPr/>
            <p:nvPr/>
          </p:nvSpPr>
          <p:spPr>
            <a:xfrm>
              <a:off x="4050792" y="1317868"/>
              <a:ext cx="4407408" cy="73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8639175" y="1200150"/>
              <a:ext cx="22288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棒子的長度</a:t>
              </a:r>
              <a:endPara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旋轉的角度</a:t>
              </a:r>
              <a:endPara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棒子和圈圈的顏色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4184479" y="2120874"/>
            <a:ext cx="2931458" cy="1262406"/>
            <a:chOff x="4184479" y="2120874"/>
            <a:chExt cx="2931458" cy="1262406"/>
          </a:xfrm>
        </p:grpSpPr>
        <p:sp>
          <p:nvSpPr>
            <p:cNvPr id="14" name="圓角矩形 13"/>
            <p:cNvSpPr/>
            <p:nvPr/>
          </p:nvSpPr>
          <p:spPr>
            <a:xfrm>
              <a:off x="4184479" y="2490206"/>
              <a:ext cx="2655233" cy="893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5734812" y="2120874"/>
              <a:ext cx="1381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基本設定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1075944" y="3164502"/>
            <a:ext cx="10040112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TW" sz="4000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stroke</a:t>
            </a:r>
            <a:r>
              <a:rPr lang="en-US" altLang="zh-TW" sz="4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(white</a:t>
            </a:r>
            <a:r>
              <a:rPr lang="en-US" altLang="zh-TW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en-US" altLang="zh-TW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4000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ellipse</a:t>
            </a:r>
            <a:r>
              <a:rPr lang="en-US" altLang="zh-TW" sz="4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(0, 0, </a:t>
            </a:r>
            <a:r>
              <a:rPr lang="en-US" altLang="zh-TW" sz="4000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len</a:t>
            </a:r>
            <a:r>
              <a:rPr lang="en-US" altLang="zh-TW" sz="4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*2+10, </a:t>
            </a:r>
            <a:r>
              <a:rPr lang="en-US" altLang="zh-TW" sz="4000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len</a:t>
            </a:r>
            <a:r>
              <a:rPr lang="en-US" altLang="zh-TW" sz="4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*2+10</a:t>
            </a:r>
            <a:r>
              <a:rPr lang="en-US" altLang="zh-TW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);</a:t>
            </a:r>
            <a:endParaRPr lang="zh-TW" altLang="en-US" sz="4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480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4172589" y="1307592"/>
            <a:ext cx="7476867" cy="5498350"/>
            <a:chOff x="4172589" y="1307592"/>
            <a:chExt cx="7476867" cy="5498350"/>
          </a:xfrm>
        </p:grpSpPr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2589" y="1307592"/>
              <a:ext cx="7476867" cy="5498350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122" y="2365356"/>
              <a:ext cx="3700462" cy="2220277"/>
            </a:xfrm>
            <a:prstGeom prst="rect">
              <a:avLst/>
            </a:prstGeom>
          </p:spPr>
        </p:pic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動畫的秘密 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──變數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zh-TW" altLang="en-US" sz="32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變數的種類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整數：</a:t>
            </a:r>
            <a:r>
              <a:rPr lang="en-US" altLang="zh-TW" sz="3200" dirty="0" err="1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</a:t>
            </a:r>
            <a:endParaRPr lang="en-US" altLang="zh-TW" sz="3200" dirty="0" smtClean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小數：</a:t>
            </a:r>
            <a:r>
              <a:rPr lang="en-US" altLang="zh-TW" sz="3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float</a:t>
            </a: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顏色：</a:t>
            </a:r>
            <a:r>
              <a:rPr lang="en-US" altLang="zh-TW" sz="3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color</a:t>
            </a:r>
            <a:endParaRPr lang="zh-TW" altLang="en-US" sz="3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4050792" y="1200150"/>
            <a:ext cx="6817233" cy="923330"/>
            <a:chOff x="4050792" y="1200150"/>
            <a:chExt cx="6817233" cy="923330"/>
          </a:xfrm>
        </p:grpSpPr>
        <p:sp>
          <p:nvSpPr>
            <p:cNvPr id="10" name="圓角矩形 9"/>
            <p:cNvSpPr/>
            <p:nvPr/>
          </p:nvSpPr>
          <p:spPr>
            <a:xfrm>
              <a:off x="4050792" y="1317868"/>
              <a:ext cx="4407408" cy="73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8639175" y="1200150"/>
              <a:ext cx="22288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棒子的長度</a:t>
              </a:r>
              <a:endPara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旋轉的角度</a:t>
              </a:r>
              <a:endPara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棒子和圈圈的顏色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4184479" y="2120874"/>
            <a:ext cx="2931458" cy="1262406"/>
            <a:chOff x="4184479" y="2120874"/>
            <a:chExt cx="2931458" cy="1262406"/>
          </a:xfrm>
        </p:grpSpPr>
        <p:sp>
          <p:nvSpPr>
            <p:cNvPr id="14" name="圓角矩形 13"/>
            <p:cNvSpPr/>
            <p:nvPr/>
          </p:nvSpPr>
          <p:spPr>
            <a:xfrm>
              <a:off x="4184479" y="2490206"/>
              <a:ext cx="2655233" cy="893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5734812" y="2120874"/>
              <a:ext cx="1381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基本設定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3236741" y="3970634"/>
            <a:ext cx="4297534" cy="674906"/>
            <a:chOff x="3236741" y="3970634"/>
            <a:chExt cx="4297534" cy="674906"/>
          </a:xfrm>
        </p:grpSpPr>
        <p:sp>
          <p:nvSpPr>
            <p:cNvPr id="18" name="圓角矩形 17"/>
            <p:cNvSpPr/>
            <p:nvPr/>
          </p:nvSpPr>
          <p:spPr>
            <a:xfrm>
              <a:off x="4346404" y="3970634"/>
              <a:ext cx="3187871" cy="67490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236741" y="3999209"/>
              <a:ext cx="15906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黑色背景</a:t>
              </a:r>
              <a:endPara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原點</a:t>
              </a:r>
              <a:r>
                <a:rPr lang="zh-TW" altLang="en-US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置</a:t>
              </a:r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1" name="圓角矩形 20"/>
          <p:cNvSpPr/>
          <p:nvPr/>
        </p:nvSpPr>
        <p:spPr>
          <a:xfrm>
            <a:off x="4351167" y="4723109"/>
            <a:ext cx="3302171" cy="6111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543050" y="4656434"/>
            <a:ext cx="2741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白色框</a:t>
            </a:r>
            <a:endParaRPr lang="en-US" altLang="zh-TW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直徑是棒子的兩倍多一點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234440" y="3136890"/>
            <a:ext cx="10040112" cy="3016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TW" sz="40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rotate</a:t>
            </a:r>
            <a:r>
              <a:rPr lang="en-US" altLang="zh-TW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(angle);</a:t>
            </a:r>
          </a:p>
          <a:p>
            <a:pPr>
              <a:spcBef>
                <a:spcPts val="1200"/>
              </a:spcBef>
            </a:pPr>
            <a:r>
              <a:rPr lang="en-US" altLang="zh-TW" sz="40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4000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stroke</a:t>
            </a:r>
            <a:r>
              <a:rPr lang="en-US" altLang="zh-TW" sz="4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(green</a:t>
            </a:r>
            <a:r>
              <a:rPr lang="en-US" altLang="zh-TW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en-US" altLang="zh-TW" sz="40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4000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line</a:t>
            </a:r>
            <a:r>
              <a:rPr lang="en-US" altLang="zh-TW" sz="4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(0, 0, 0, -</a:t>
            </a:r>
            <a:r>
              <a:rPr lang="en-US" altLang="zh-TW" sz="40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len</a:t>
            </a:r>
            <a:r>
              <a:rPr lang="en-US" altLang="zh-TW" sz="4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en-US" altLang="zh-TW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angle += </a:t>
            </a:r>
            <a:r>
              <a:rPr lang="en-US" altLang="zh-TW" sz="4000" dirty="0" smtClean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</a:t>
            </a:r>
            <a:r>
              <a:rPr lang="en-US" altLang="zh-TW" sz="4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/6;</a:t>
            </a:r>
            <a:endParaRPr lang="zh-TW" altLang="en-US" sz="4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846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4172589" y="1307592"/>
            <a:ext cx="7476867" cy="5498350"/>
            <a:chOff x="4172589" y="1307592"/>
            <a:chExt cx="7476867" cy="5498350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2589" y="1307592"/>
              <a:ext cx="7476867" cy="5498350"/>
            </a:xfrm>
            <a:prstGeom prst="rect">
              <a:avLst/>
            </a:prstGeom>
          </p:spPr>
        </p:pic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122" y="2365356"/>
              <a:ext cx="3700462" cy="2220277"/>
            </a:xfrm>
            <a:prstGeom prst="rect">
              <a:avLst/>
            </a:prstGeom>
          </p:spPr>
        </p:pic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動畫的秘密 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──變數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zh-TW" altLang="en-US" sz="32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變數的種類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整數：</a:t>
            </a:r>
            <a:r>
              <a:rPr lang="en-US" altLang="zh-TW" sz="3200" dirty="0" err="1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</a:t>
            </a:r>
            <a:endParaRPr lang="en-US" altLang="zh-TW" sz="3200" dirty="0" smtClean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小數：</a:t>
            </a:r>
            <a:r>
              <a:rPr lang="en-US" altLang="zh-TW" sz="3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float</a:t>
            </a: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顏色：</a:t>
            </a:r>
            <a:r>
              <a:rPr lang="en-US" altLang="zh-TW" sz="3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color</a:t>
            </a:r>
            <a:endParaRPr lang="zh-TW" altLang="en-US" sz="3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4352925" y="6276976"/>
            <a:ext cx="2219325" cy="34193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714626" y="6284275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每次增加</a:t>
            </a:r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3236741" y="3970634"/>
            <a:ext cx="4297534" cy="674906"/>
            <a:chOff x="3236741" y="3970634"/>
            <a:chExt cx="4297534" cy="674906"/>
          </a:xfrm>
        </p:grpSpPr>
        <p:sp>
          <p:nvSpPr>
            <p:cNvPr id="13" name="圓角矩形 12"/>
            <p:cNvSpPr/>
            <p:nvPr/>
          </p:nvSpPr>
          <p:spPr>
            <a:xfrm>
              <a:off x="4346404" y="3970634"/>
              <a:ext cx="3187871" cy="67490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236741" y="3999209"/>
              <a:ext cx="15906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黑色背景</a:t>
              </a:r>
              <a:endPara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原點</a:t>
              </a:r>
              <a:r>
                <a:rPr lang="zh-TW" altLang="en-US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置</a:t>
              </a:r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4050792" y="1200150"/>
            <a:ext cx="6817233" cy="923330"/>
            <a:chOff x="4050792" y="1200150"/>
            <a:chExt cx="6817233" cy="923330"/>
          </a:xfrm>
        </p:grpSpPr>
        <p:sp>
          <p:nvSpPr>
            <p:cNvPr id="17" name="圓角矩形 16"/>
            <p:cNvSpPr/>
            <p:nvPr/>
          </p:nvSpPr>
          <p:spPr>
            <a:xfrm>
              <a:off x="4050792" y="1317868"/>
              <a:ext cx="4407408" cy="73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639175" y="1200150"/>
              <a:ext cx="22288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棒子的長度</a:t>
              </a:r>
              <a:endPara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旋轉的角度</a:t>
              </a:r>
              <a:endPara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棒子和圈圈的顏色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4184479" y="2120874"/>
            <a:ext cx="2931458" cy="1262406"/>
            <a:chOff x="4184479" y="2120874"/>
            <a:chExt cx="2931458" cy="1262406"/>
          </a:xfrm>
        </p:grpSpPr>
        <p:sp>
          <p:nvSpPr>
            <p:cNvPr id="21" name="圓角矩形 20"/>
            <p:cNvSpPr/>
            <p:nvPr/>
          </p:nvSpPr>
          <p:spPr>
            <a:xfrm>
              <a:off x="4184479" y="2490206"/>
              <a:ext cx="2655233" cy="893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5734812" y="2120874"/>
              <a:ext cx="1381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基本設定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3" name="圓角矩形 22"/>
          <p:cNvSpPr/>
          <p:nvPr/>
        </p:nvSpPr>
        <p:spPr>
          <a:xfrm>
            <a:off x="4351167" y="4723109"/>
            <a:ext cx="3302171" cy="6111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1543050" y="4656434"/>
            <a:ext cx="2741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白色框</a:t>
            </a:r>
            <a:endParaRPr lang="en-US" altLang="zh-TW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直徑是棒子的兩倍多一點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8" name="群組 27"/>
          <p:cNvGrpSpPr/>
          <p:nvPr/>
        </p:nvGrpSpPr>
        <p:grpSpPr>
          <a:xfrm>
            <a:off x="4346404" y="5363646"/>
            <a:ext cx="5645320" cy="923330"/>
            <a:chOff x="4346404" y="5363646"/>
            <a:chExt cx="5645320" cy="923330"/>
          </a:xfrm>
        </p:grpSpPr>
        <p:sp>
          <p:nvSpPr>
            <p:cNvPr id="29" name="圓角矩形 28"/>
            <p:cNvSpPr/>
            <p:nvPr/>
          </p:nvSpPr>
          <p:spPr>
            <a:xfrm>
              <a:off x="4346404" y="5411802"/>
              <a:ext cx="1987721" cy="75563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6425373" y="5363646"/>
              <a:ext cx="35663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座標軸旋轉 </a:t>
              </a:r>
              <a:r>
                <a:rPr lang="en-US" altLang="zh-TW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angle</a:t>
              </a:r>
            </a:p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綠色棒子</a:t>
              </a:r>
              <a:endPara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line(x1, y1, x2, y2); </a:t>
              </a:r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直線指令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17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1850" y="1133666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altLang="zh-TW" sz="7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7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填空遊戲</a:t>
            </a:r>
            <a:r>
              <a:rPr lang="en-US" altLang="zh-TW" sz="7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endParaRPr lang="zh-TW" altLang="en-US" sz="7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402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成品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直排文字版面配置區 4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" name="圖片 1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187" y="885676"/>
            <a:ext cx="7355089" cy="560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187" y="885269"/>
            <a:ext cx="7355089" cy="5610356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挖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</a:t>
            </a:r>
          </a:p>
        </p:txBody>
      </p:sp>
    </p:spTree>
    <p:extLst>
      <p:ext uri="{BB962C8B-B14F-4D97-AF65-F5344CB8AC3E}">
        <p14:creationId xmlns:p14="http://schemas.microsoft.com/office/powerpoint/2010/main" val="54169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4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會用到的變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838199" y="1690688"/>
            <a:ext cx="10925175" cy="3016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TW" sz="40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float</a:t>
            </a:r>
            <a:r>
              <a:rPr lang="en-US" altLang="zh-TW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eR</a:t>
            </a:r>
            <a:r>
              <a:rPr lang="en-US" altLang="zh-TW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=250;</a:t>
            </a:r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//</a:t>
            </a:r>
            <a:r>
              <a:rPr lang="zh-TW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地球軌道半徑</a:t>
            </a:r>
            <a:endParaRPr lang="en-US" altLang="zh-TW" sz="40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200"/>
              </a:spcBef>
            </a:pPr>
            <a:r>
              <a:rPr lang="en-US" altLang="zh-TW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40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float</a:t>
            </a:r>
            <a:r>
              <a:rPr lang="en-US" altLang="zh-TW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mR</a:t>
            </a:r>
            <a:r>
              <a:rPr lang="en-US" altLang="zh-TW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=60;</a:t>
            </a:r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//</a:t>
            </a:r>
            <a:r>
              <a:rPr lang="zh-TW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月球軌道半徑</a:t>
            </a:r>
            <a:endParaRPr lang="en-US" altLang="zh-TW" sz="40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200"/>
              </a:spcBef>
            </a:pPr>
            <a:r>
              <a:rPr lang="en-US" altLang="zh-TW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float</a:t>
            </a:r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t=0; </a:t>
            </a:r>
            <a:r>
              <a:rPr lang="en-US" altLang="zh-TW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//</a:t>
            </a:r>
            <a:r>
              <a:rPr lang="zh-TW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地球公轉的弧度</a:t>
            </a:r>
            <a:endParaRPr lang="en-US" altLang="zh-TW" sz="40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200"/>
              </a:spcBef>
            </a:pPr>
            <a:r>
              <a:rPr lang="en-US" altLang="zh-TW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40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float </a:t>
            </a:r>
            <a:r>
              <a:rPr lang="en-US" altLang="zh-TW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s=0;</a:t>
            </a:r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//</a:t>
            </a:r>
            <a:r>
              <a:rPr lang="zh-TW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月球公轉的弧度</a:t>
            </a:r>
            <a:endParaRPr lang="en-US" altLang="zh-TW" sz="40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520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sz="4000" dirty="0">
                <a:solidFill>
                  <a:srgbClr val="FF0000"/>
                </a:solidFill>
              </a:rPr>
              <a:t>s</a:t>
            </a:r>
            <a:r>
              <a:rPr lang="zh-TW" altLang="en-US" sz="4000" dirty="0">
                <a:solidFill>
                  <a:srgbClr val="FF0000"/>
                </a:solidFill>
              </a:rPr>
              <a:t>和</a:t>
            </a:r>
            <a:r>
              <a:rPr lang="en-US" altLang="zh-TW" sz="4000" dirty="0">
                <a:solidFill>
                  <a:srgbClr val="FF0000"/>
                </a:solidFill>
              </a:rPr>
              <a:t>t</a:t>
            </a:r>
            <a:r>
              <a:rPr lang="zh-TW" altLang="en-US" sz="4000" dirty="0">
                <a:solidFill>
                  <a:srgbClr val="FF0000"/>
                </a:solidFill>
              </a:rPr>
              <a:t>的值會不斷往上加，使得</a:t>
            </a:r>
            <a:r>
              <a:rPr lang="en-US" altLang="zh-TW" sz="4000" dirty="0">
                <a:solidFill>
                  <a:srgbClr val="FF0000"/>
                </a:solidFill>
              </a:rPr>
              <a:t>rotate</a:t>
            </a:r>
            <a:r>
              <a:rPr lang="zh-TW" altLang="en-US" sz="4000" dirty="0">
                <a:solidFill>
                  <a:srgbClr val="FF0000"/>
                </a:solidFill>
              </a:rPr>
              <a:t>的角度變得越來越多，進而做出旋轉的</a:t>
            </a:r>
            <a:r>
              <a:rPr lang="zh-TW" altLang="en-US" sz="4000" dirty="0" smtClean="0">
                <a:solidFill>
                  <a:srgbClr val="FF0000"/>
                </a:solidFill>
              </a:rPr>
              <a:t>動畫。</a:t>
            </a:r>
            <a:endParaRPr lang="en-US" altLang="zh-TW" sz="4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4000" dirty="0">
              <a:solidFill>
                <a:srgbClr val="FF0000"/>
              </a:solidFill>
            </a:endParaRPr>
          </a:p>
          <a:p>
            <a:r>
              <a:rPr lang="en-US" altLang="zh-TW" sz="4000" dirty="0">
                <a:solidFill>
                  <a:srgbClr val="FF0000"/>
                </a:solidFill>
              </a:rPr>
              <a:t>s</a:t>
            </a:r>
            <a:r>
              <a:rPr lang="zh-TW" altLang="en-US" sz="4000" dirty="0">
                <a:solidFill>
                  <a:srgbClr val="FF0000"/>
                </a:solidFill>
              </a:rPr>
              <a:t>在每次執行</a:t>
            </a:r>
            <a:r>
              <a:rPr lang="en-US" altLang="zh-TW" sz="4000" dirty="0" smtClean="0">
                <a:solidFill>
                  <a:srgbClr val="FF0000"/>
                </a:solidFill>
              </a:rPr>
              <a:t>draw()</a:t>
            </a:r>
            <a:r>
              <a:rPr lang="zh-TW" altLang="en-US" sz="4000" dirty="0" smtClean="0">
                <a:solidFill>
                  <a:srgbClr val="FF0000"/>
                </a:solidFill>
              </a:rPr>
              <a:t>的</a:t>
            </a:r>
            <a:r>
              <a:rPr lang="zh-TW" altLang="en-US" sz="4000" dirty="0">
                <a:solidFill>
                  <a:srgbClr val="FF0000"/>
                </a:solidFill>
              </a:rPr>
              <a:t>時候增加的數字比較多，使得月球公轉較地球</a:t>
            </a:r>
            <a:r>
              <a:rPr lang="zh-TW" altLang="en-US" sz="4000" dirty="0" smtClean="0">
                <a:solidFill>
                  <a:srgbClr val="FF0000"/>
                </a:solidFill>
              </a:rPr>
              <a:t>快。</a:t>
            </a:r>
            <a:endParaRPr lang="zh-TW" altLang="en-US" sz="4000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7382301" y="4694832"/>
            <a:ext cx="39714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t+=0.01;</a:t>
            </a:r>
          </a:p>
          <a:p>
            <a:r>
              <a:rPr lang="en-US" altLang="zh-TW" sz="4000" dirty="0"/>
              <a:t>s</a:t>
            </a:r>
            <a:r>
              <a:rPr lang="en-US" altLang="zh-TW" sz="4000" dirty="0" smtClean="0"/>
              <a:t>+=0.12;</a:t>
            </a:r>
          </a:p>
        </p:txBody>
      </p:sp>
    </p:spTree>
    <p:extLst>
      <p:ext uri="{BB962C8B-B14F-4D97-AF65-F5344CB8AC3E}">
        <p14:creationId xmlns:p14="http://schemas.microsoft.com/office/powerpoint/2010/main" val="345275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太陽本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體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838200" y="1690688"/>
            <a:ext cx="10040112" cy="22467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*太陽的本體*</a:t>
            </a:r>
            <a:r>
              <a:rPr lang="en-US" altLang="zh-TW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</a:p>
          <a:p>
            <a:pPr>
              <a:spcBef>
                <a:spcPts val="1200"/>
              </a:spcBef>
            </a:pPr>
            <a:endParaRPr lang="en-US" altLang="zh-TW" sz="400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200"/>
              </a:spcBef>
            </a:pPr>
            <a:endParaRPr lang="zh-TW" altLang="en-US" sz="400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322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太陽的火焰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38200" y="1690688"/>
            <a:ext cx="10040112" cy="49552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TW" sz="4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*太陽的火焰*</a:t>
            </a:r>
            <a:r>
              <a:rPr lang="en-US" altLang="zh-TW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</a:p>
          <a:p>
            <a:pPr>
              <a:spcBef>
                <a:spcPts val="1200"/>
              </a:spcBef>
            </a:pPr>
            <a:r>
              <a:rPr lang="nn-NO" altLang="zh-TW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nn-NO" altLang="zh-TW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nn-NO" altLang="zh-TW" sz="3600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noFill</a:t>
            </a:r>
            <a:r>
              <a:rPr lang="nn-NO" altLang="zh-TW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();</a:t>
            </a:r>
          </a:p>
          <a:p>
            <a:pPr>
              <a:spcBef>
                <a:spcPts val="1200"/>
              </a:spcBef>
            </a:pPr>
            <a:r>
              <a:rPr lang="nn-NO" altLang="zh-TW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nn-NO" altLang="zh-TW" sz="3600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</a:t>
            </a:r>
            <a:r>
              <a:rPr lang="nn-NO" altLang="zh-TW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nn-NO" altLang="zh-TW" sz="36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 </a:t>
            </a:r>
            <a:r>
              <a:rPr lang="nn-NO" altLang="zh-TW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i=0; i&lt;12; i++)</a:t>
            </a:r>
          </a:p>
          <a:p>
            <a:pPr>
              <a:spcBef>
                <a:spcPts val="1200"/>
              </a:spcBef>
            </a:pPr>
            <a:r>
              <a:rPr lang="nn-NO" altLang="zh-TW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{</a:t>
            </a:r>
          </a:p>
          <a:p>
            <a:pPr>
              <a:spcBef>
                <a:spcPts val="1200"/>
              </a:spcBef>
            </a:pPr>
            <a:r>
              <a:rPr lang="nn-NO" altLang="zh-TW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nn-NO" altLang="zh-TW" sz="3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rotate</a:t>
            </a:r>
            <a:r>
              <a:rPr lang="nn-NO" altLang="zh-TW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nn-NO" altLang="zh-TW" sz="3600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</a:t>
            </a:r>
            <a:r>
              <a:rPr lang="nn-NO" altLang="zh-TW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/6);</a:t>
            </a:r>
          </a:p>
          <a:p>
            <a:pPr>
              <a:spcBef>
                <a:spcPts val="1200"/>
              </a:spcBef>
            </a:pPr>
            <a:r>
              <a:rPr lang="nn-NO" altLang="zh-TW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nn-NO" altLang="zh-TW" sz="3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arc</a:t>
            </a:r>
            <a:r>
              <a:rPr lang="nn-NO" altLang="zh-TW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(0, -95, 52, 20, 0, </a:t>
            </a:r>
            <a:r>
              <a:rPr lang="nn-NO" altLang="zh-TW" sz="3600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</a:t>
            </a:r>
            <a:r>
              <a:rPr lang="nn-NO" altLang="zh-TW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nn-NO" altLang="zh-TW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nn-NO" altLang="zh-TW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  <a:endParaRPr lang="en-US" altLang="zh-TW" sz="3600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854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太陽的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臉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838200" y="1690688"/>
            <a:ext cx="10040112" cy="45550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TW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/*</a:t>
            </a:r>
            <a:r>
              <a:rPr lang="zh-TW" altLang="en-US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太陽的臉</a:t>
            </a:r>
            <a:r>
              <a:rPr lang="en-US" altLang="zh-TW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*/</a:t>
            </a:r>
            <a:endParaRPr lang="en-US" altLang="zh-TW" sz="4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200"/>
              </a:spcBef>
            </a:pPr>
            <a:r>
              <a:rPr lang="en-US" altLang="zh-TW" sz="40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fill</a:t>
            </a:r>
            <a:r>
              <a:rPr lang="en-US" altLang="zh-TW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(#000000);</a:t>
            </a:r>
          </a:p>
          <a:p>
            <a:pPr>
              <a:spcBef>
                <a:spcPts val="1200"/>
              </a:spcBef>
            </a:pPr>
            <a:r>
              <a:rPr lang="en-US" altLang="zh-TW" sz="40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stroke</a:t>
            </a:r>
            <a:r>
              <a:rPr lang="en-US" altLang="zh-TW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(#000000);</a:t>
            </a:r>
          </a:p>
          <a:p>
            <a:pPr>
              <a:spcBef>
                <a:spcPts val="1200"/>
              </a:spcBef>
            </a:pPr>
            <a:r>
              <a:rPr lang="en-US" altLang="zh-TW" sz="40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ellipse</a:t>
            </a:r>
            <a:r>
              <a:rPr lang="en-US" altLang="zh-TW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(-30, -25, 45, 30);</a:t>
            </a:r>
          </a:p>
          <a:p>
            <a:pPr>
              <a:spcBef>
                <a:spcPts val="1200"/>
              </a:spcBef>
            </a:pPr>
            <a:r>
              <a:rPr lang="en-US" altLang="zh-TW" sz="40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4000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noFill</a:t>
            </a:r>
            <a:r>
              <a:rPr lang="en-US" altLang="zh-TW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();</a:t>
            </a:r>
          </a:p>
          <a:p>
            <a:pPr>
              <a:spcBef>
                <a:spcPts val="1200"/>
              </a:spcBef>
            </a:pPr>
            <a:r>
              <a:rPr lang="en-US" altLang="zh-TW" sz="40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arc</a:t>
            </a:r>
            <a:r>
              <a:rPr lang="en-US" altLang="zh-TW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(0, 25, 60, 30, 0, </a:t>
            </a:r>
            <a:r>
              <a:rPr lang="en-US" altLang="zh-TW" sz="4000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</a:t>
            </a:r>
            <a:r>
              <a:rPr lang="en-US" altLang="zh-TW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);</a:t>
            </a:r>
            <a:endParaRPr lang="en-US" altLang="zh-TW" sz="40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703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地球軌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道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838200" y="1690688"/>
            <a:ext cx="10040112" cy="37856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TW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/*</a:t>
            </a:r>
            <a:r>
              <a:rPr lang="zh-TW" altLang="en-US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地球軌道</a:t>
            </a:r>
            <a:r>
              <a:rPr lang="en-US" altLang="zh-TW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*/</a:t>
            </a:r>
            <a:endParaRPr lang="en-US" altLang="zh-TW" sz="4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200"/>
              </a:spcBef>
            </a:pPr>
            <a:r>
              <a:rPr lang="en-US" altLang="zh-TW" sz="40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stroke</a:t>
            </a:r>
            <a:r>
              <a:rPr lang="en-US" altLang="zh-TW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(#FFFFFF);</a:t>
            </a:r>
          </a:p>
          <a:p>
            <a:pPr>
              <a:spcBef>
                <a:spcPts val="1200"/>
              </a:spcBef>
            </a:pPr>
            <a:r>
              <a:rPr lang="en-US" altLang="zh-TW" sz="40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4000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strokeWeight</a:t>
            </a:r>
            <a:r>
              <a:rPr lang="en-US" altLang="zh-TW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(1);</a:t>
            </a:r>
          </a:p>
          <a:p>
            <a:pPr>
              <a:spcBef>
                <a:spcPts val="1200"/>
              </a:spcBef>
            </a:pPr>
            <a:r>
              <a:rPr lang="en-US" altLang="zh-TW" sz="40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4000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noFill</a:t>
            </a:r>
            <a:r>
              <a:rPr lang="en-US" altLang="zh-TW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();</a:t>
            </a:r>
          </a:p>
          <a:p>
            <a:pPr>
              <a:spcBef>
                <a:spcPts val="1200"/>
              </a:spcBef>
            </a:pPr>
            <a:r>
              <a:rPr lang="en-US" altLang="zh-TW" sz="40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ellipse</a:t>
            </a:r>
            <a:r>
              <a:rPr lang="en-US" altLang="zh-TW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(0, 0, </a:t>
            </a:r>
            <a:r>
              <a:rPr lang="en-US" altLang="zh-TW" sz="4000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eR</a:t>
            </a:r>
            <a:r>
              <a:rPr lang="en-US" altLang="zh-TW" sz="4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*2</a:t>
            </a:r>
            <a:r>
              <a:rPr lang="en-US" altLang="zh-TW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4000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eR</a:t>
            </a:r>
            <a:r>
              <a:rPr lang="en-US" altLang="zh-TW" sz="4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*2</a:t>
            </a:r>
            <a:r>
              <a:rPr lang="en-US" altLang="zh-TW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);</a:t>
            </a:r>
            <a:endParaRPr lang="en-US" altLang="zh-TW" sz="40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60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地球本體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38200" y="1690688"/>
            <a:ext cx="10040112" cy="22467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fr-FR" altLang="zh-TW" sz="4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fr-FR" altLang="zh-TW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/*</a:t>
            </a:r>
            <a:r>
              <a:rPr lang="zh-TW" altLang="en-US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地球</a:t>
            </a:r>
            <a:r>
              <a:rPr lang="fr-FR" altLang="zh-TW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*/</a:t>
            </a:r>
            <a:endParaRPr lang="fr-FR" altLang="zh-TW" sz="4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200"/>
              </a:spcBef>
            </a:pPr>
            <a:r>
              <a:rPr lang="fr-FR" altLang="zh-TW" sz="4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fr-FR" altLang="zh-TW" sz="4000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rotate</a:t>
            </a:r>
            <a:r>
              <a:rPr lang="fr-FR" altLang="zh-TW" sz="4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</a:t>
            </a:r>
            <a:r>
              <a:rPr lang="fr-FR" altLang="zh-TW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fr-FR" altLang="zh-TW" sz="4000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ellipse</a:t>
            </a:r>
            <a:r>
              <a:rPr lang="fr-FR" altLang="zh-TW" sz="4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(0, -eR, </a:t>
            </a:r>
            <a:r>
              <a:rPr lang="fr-FR" altLang="zh-TW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50, 50);</a:t>
            </a:r>
            <a:endParaRPr lang="en-US" altLang="zh-TW" sz="40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178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月球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38200" y="1690688"/>
            <a:ext cx="10040112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TW" sz="4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/*</a:t>
            </a:r>
            <a:r>
              <a:rPr lang="zh-TW" altLang="en-US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zh-TW" altLang="en-US" sz="4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球</a:t>
            </a:r>
            <a:r>
              <a:rPr lang="en-US" altLang="zh-TW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*/</a:t>
            </a:r>
            <a:endParaRPr lang="en-US" altLang="zh-TW" sz="4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200"/>
              </a:spcBef>
            </a:pPr>
            <a:r>
              <a:rPr lang="en-US" altLang="zh-TW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4000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rotate</a:t>
            </a:r>
            <a:r>
              <a:rPr lang="en-US" altLang="zh-TW" sz="4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(s);</a:t>
            </a:r>
            <a:endParaRPr lang="en-US" altLang="zh-TW" sz="4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253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分享你的作品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88823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://sketchpad.cc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/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按「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create new sketch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把你的程式碼貼到左方的文字編輯區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按左上方的播放鍵，執行程式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8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.cc/ 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之後的網址記下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655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參考網站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hlinkClick r:id="rId2"/>
              </a:rPr>
              <a:t>https://www.processing.org/examples</a:t>
            </a:r>
            <a:r>
              <a:rPr lang="en-US" altLang="zh-TW" sz="4000" dirty="0" smtClean="0">
                <a:hlinkClick r:id="rId2"/>
              </a:rPr>
              <a:t>/</a:t>
            </a:r>
            <a:endParaRPr lang="en-US" altLang="zh-TW" sz="4000" dirty="0" smtClean="0"/>
          </a:p>
          <a:p>
            <a:r>
              <a:rPr lang="en-US" altLang="zh-TW" sz="4000" dirty="0">
                <a:hlinkClick r:id="rId3"/>
              </a:rPr>
              <a:t>http://processingjs.org/reference</a:t>
            </a:r>
            <a:r>
              <a:rPr lang="en-US" altLang="zh-TW" sz="4000" dirty="0" smtClean="0">
                <a:hlinkClick r:id="rId3"/>
              </a:rPr>
              <a:t>/</a:t>
            </a:r>
            <a:endParaRPr lang="en-US" altLang="zh-TW" sz="4000" dirty="0" smtClean="0"/>
          </a:p>
        </p:txBody>
      </p:sp>
    </p:spTree>
    <p:extLst>
      <p:ext uri="{BB962C8B-B14F-4D97-AF65-F5344CB8AC3E}">
        <p14:creationId xmlns:p14="http://schemas.microsoft.com/office/powerpoint/2010/main" val="5739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436" y="2124075"/>
            <a:ext cx="3358964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0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latin typeface="華康儷粗宋" panose="02020709000000000000" pitchFamily="49" charset="-120"/>
                <a:ea typeface="華康儷粗宋" panose="02020709000000000000" pitchFamily="49" charset="-120"/>
              </a:rPr>
              <a:t>感謝大大</a:t>
            </a:r>
            <a:endParaRPr lang="zh-TW" altLang="en-US" dirty="0">
              <a:latin typeface="華康儷粗宋" panose="02020709000000000000" pitchFamily="49" charset="-120"/>
              <a:ea typeface="華康儷粗宋" panose="02020709000000000000" pitchFamily="49" charset="-120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56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630">
            <a:off x="269657" y="626103"/>
            <a:ext cx="8577700" cy="57077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3339040"/>
            <a:ext cx="2343150" cy="218320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9448800" y="2181225"/>
            <a:ext cx="24098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麻省理工學院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媒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體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實驗室</a:t>
            </a:r>
          </a:p>
        </p:txBody>
      </p:sp>
    </p:spTree>
    <p:extLst>
      <p:ext uri="{BB962C8B-B14F-4D97-AF65-F5344CB8AC3E}">
        <p14:creationId xmlns:p14="http://schemas.microsoft.com/office/powerpoint/2010/main" val="153879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15269</TotalTime>
  <Words>1625</Words>
  <Application>Microsoft Office PowerPoint</Application>
  <PresentationFormat>寬螢幕</PresentationFormat>
  <Paragraphs>406</Paragraphs>
  <Slides>80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80</vt:i4>
      </vt:variant>
    </vt:vector>
  </HeadingPairs>
  <TitlesOfParts>
    <vt:vector size="92" baseType="lpstr">
      <vt:lpstr>STXihei</vt:lpstr>
      <vt:lpstr>華康兒風體W4</vt:lpstr>
      <vt:lpstr>華康儷粗宋</vt:lpstr>
      <vt:lpstr>微軟正黑體</vt:lpstr>
      <vt:lpstr>新細明體</vt:lpstr>
      <vt:lpstr>Arial</vt:lpstr>
      <vt:lpstr>Calibri</vt:lpstr>
      <vt:lpstr>Calibri Light</vt:lpstr>
      <vt:lpstr>Charlemagne Std</vt:lpstr>
      <vt:lpstr>Tahoma</vt:lpstr>
      <vt:lpstr>Times New Roman</vt:lpstr>
      <vt:lpstr>Office 佈景主題</vt:lpstr>
      <vt:lpstr>Processing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Processing</vt:lpstr>
      <vt:lpstr>普瑞人的贈禮</vt:lpstr>
      <vt:lpstr>PowerPoint 簡報</vt:lpstr>
      <vt:lpstr>PowerPoint 簡報</vt:lpstr>
      <vt:lpstr>介面</vt:lpstr>
      <vt:lpstr>調整字型、字體</vt:lpstr>
      <vt:lpstr>學習普瑞人的智慧</vt:lpstr>
      <vt:lpstr>開始畫畫囉  :”D</vt:lpstr>
      <vt:lpstr>畫布要多大？</vt:lpstr>
      <vt:lpstr>畫布要多大？</vt:lpstr>
      <vt:lpstr>畫布要多大？</vt:lpstr>
      <vt:lpstr>像素(pixel)</vt:lpstr>
      <vt:lpstr>PowerPoint 簡報</vt:lpstr>
      <vt:lpstr>PowerPoint 簡報</vt:lpstr>
      <vt:lpstr>要畫在哪裡呢？</vt:lpstr>
      <vt:lpstr>PowerPoint 簡報</vt:lpstr>
      <vt:lpstr>ellipse 橢圓形</vt:lpstr>
      <vt:lpstr>PowerPoint 簡報</vt:lpstr>
      <vt:lpstr>畫出第一個Processing的圖形吧！</vt:lpstr>
      <vt:lpstr>PowerPoint 簡報</vt:lpstr>
      <vt:lpstr>rect 矩形</vt:lpstr>
      <vt:lpstr>PowerPoint 簡報</vt:lpstr>
      <vt:lpstr>line 線段</vt:lpstr>
      <vt:lpstr>PowerPoint 簡報</vt:lpstr>
      <vt:lpstr>把code run出來的樣子</vt:lpstr>
      <vt:lpstr>PowerPoint 簡報</vt:lpstr>
      <vt:lpstr>填色！</vt:lpstr>
      <vt:lpstr>顏色編碼</vt:lpstr>
      <vt:lpstr>stroke 輪廓</vt:lpstr>
      <vt:lpstr>PowerPoint 簡報</vt:lpstr>
      <vt:lpstr>PowerPoint 簡報</vt:lpstr>
      <vt:lpstr>要畫在哪裡呢？</vt:lpstr>
      <vt:lpstr>translate( 右移量 , 下移量 );</vt:lpstr>
      <vt:lpstr>rotate( 弧度 );</vt:lpstr>
      <vt:lpstr>arc(X,Y,width,height,起始弧度,結束弧度);</vt:lpstr>
      <vt:lpstr>PowerPoint 簡報</vt:lpstr>
      <vt:lpstr>PowerPoint 簡報</vt:lpstr>
      <vt:lpstr>PowerPoint 簡報</vt:lpstr>
      <vt:lpstr>PowerPoint 簡報</vt:lpstr>
      <vt:lpstr>PowerPoint 簡報</vt:lpstr>
      <vt:lpstr>普瑞人喜歡擺動</vt:lpstr>
      <vt:lpstr>普瑞人喜歡擺動</vt:lpstr>
      <vt:lpstr>動畫的秘密  ──畫格</vt:lpstr>
      <vt:lpstr>動畫的秘密  ──畫格</vt:lpstr>
      <vt:lpstr>動畫的秘密  ──變數</vt:lpstr>
      <vt:lpstr>動畫的秘密  ──變數</vt:lpstr>
      <vt:lpstr>動畫的秘密  ──變數</vt:lpstr>
      <vt:lpstr>動畫的秘密  ──變數</vt:lpstr>
      <vt:lpstr>動畫的秘密  ──變數</vt:lpstr>
      <vt:lpstr>動畫的秘密  ──變數</vt:lpstr>
      <vt:lpstr>動畫的秘密  ──變數</vt:lpstr>
      <vt:lpstr>動畫的秘密  ──變數</vt:lpstr>
      <vt:lpstr>動畫的秘密  ──變數</vt:lpstr>
      <vt:lpstr>動畫的秘密  ──變數</vt:lpstr>
      <vt:lpstr>動畫的秘密  ──變數</vt:lpstr>
      <vt:lpstr>~填空遊戲~</vt:lpstr>
      <vt:lpstr>成品</vt:lpstr>
      <vt:lpstr>挖空</vt:lpstr>
      <vt:lpstr>會用到的變數</vt:lpstr>
      <vt:lpstr>PowerPoint 簡報</vt:lpstr>
      <vt:lpstr>太陽本體</vt:lpstr>
      <vt:lpstr>太陽的火焰</vt:lpstr>
      <vt:lpstr>太陽的臉</vt:lpstr>
      <vt:lpstr>地球軌道</vt:lpstr>
      <vt:lpstr>地球本體</vt:lpstr>
      <vt:lpstr>月球</vt:lpstr>
      <vt:lpstr>分享你的作品~</vt:lpstr>
      <vt:lpstr>參考網站</vt:lpstr>
      <vt:lpstr>感謝大大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Douglas Wu</cp:lastModifiedBy>
  <cp:revision>271</cp:revision>
  <dcterms:created xsi:type="dcterms:W3CDTF">2014-04-27T07:19:39Z</dcterms:created>
  <dcterms:modified xsi:type="dcterms:W3CDTF">2014-07-16T18:23:11Z</dcterms:modified>
</cp:coreProperties>
</file>